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3"/>
  </p:notesMasterIdLst>
  <p:handoutMasterIdLst>
    <p:handoutMasterId r:id="rId24"/>
  </p:handoutMasterIdLst>
  <p:sldIdLst>
    <p:sldId id="258" r:id="rId2"/>
    <p:sldId id="278" r:id="rId3"/>
    <p:sldId id="295" r:id="rId4"/>
    <p:sldId id="283" r:id="rId5"/>
    <p:sldId id="282" r:id="rId6"/>
    <p:sldId id="296" r:id="rId7"/>
    <p:sldId id="275" r:id="rId8"/>
    <p:sldId id="277" r:id="rId9"/>
    <p:sldId id="270" r:id="rId10"/>
    <p:sldId id="284" r:id="rId11"/>
    <p:sldId id="285" r:id="rId12"/>
    <p:sldId id="297" r:id="rId13"/>
    <p:sldId id="287" r:id="rId14"/>
    <p:sldId id="288" r:id="rId15"/>
    <p:sldId id="289" r:id="rId16"/>
    <p:sldId id="267" r:id="rId17"/>
    <p:sldId id="279" r:id="rId18"/>
    <p:sldId id="280" r:id="rId19"/>
    <p:sldId id="300" r:id="rId20"/>
    <p:sldId id="298" r:id="rId21"/>
    <p:sldId id="26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68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snapToGrid="0">
      <p:cViewPr varScale="1">
        <p:scale>
          <a:sx n="105" d="100"/>
          <a:sy n="105" d="100"/>
        </p:scale>
        <p:origin x="636" y="96"/>
      </p:cViewPr>
      <p:guideLst>
        <p:guide orient="horz" pos="2160"/>
        <p:guide pos="3840"/>
      </p:guideLst>
    </p:cSldViewPr>
  </p:slideViewPr>
  <p:notesTextViewPr>
    <p:cViewPr>
      <p:scale>
        <a:sx n="1" d="1"/>
        <a:sy n="1" d="1"/>
      </p:scale>
      <p:origin x="0" y="0"/>
    </p:cViewPr>
  </p:notesTextViewPr>
  <p:notesViewPr>
    <p:cSldViewPr snapToGrid="0">
      <p:cViewPr varScale="1">
        <p:scale>
          <a:sx n="53" d="100"/>
          <a:sy n="53" d="100"/>
        </p:scale>
        <p:origin x="2844"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BD81A18-D959-41FA-8130-7E8BC52A479B}" type="datetimeFigureOut">
              <a:rPr lang="en-GB" smtClean="0"/>
              <a:t>28/03/2022</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2CB93D9-314F-4DE8-A56D-05C6971277B3}" type="slidenum">
              <a:rPr lang="en-GB" smtClean="0"/>
              <a:t>‹#›</a:t>
            </a:fld>
            <a:endParaRPr lang="en-GB" dirty="0"/>
          </a:p>
        </p:txBody>
      </p:sp>
    </p:spTree>
    <p:extLst>
      <p:ext uri="{BB962C8B-B14F-4D97-AF65-F5344CB8AC3E}">
        <p14:creationId xmlns:p14="http://schemas.microsoft.com/office/powerpoint/2010/main" val="36256540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3FAF17-530F-4CD1-B698-6FC9ABA0E6A4}" type="datetimeFigureOut">
              <a:rPr lang="en-GB" smtClean="0"/>
              <a:t>28/03/2022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DCB7D1-769A-4BAF-BA5C-DC78B849EC81}" type="slidenum">
              <a:rPr lang="en-GB" smtClean="0"/>
              <a:t>‹#›</a:t>
            </a:fld>
            <a:endParaRPr lang="en-GB"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1541" y="499290"/>
            <a:ext cx="1701949" cy="643710"/>
          </a:xfrm>
          <a:prstGeom prst="rect">
            <a:avLst/>
          </a:prstGeom>
        </p:spPr>
      </p:pic>
    </p:spTree>
    <p:extLst>
      <p:ext uri="{BB962C8B-B14F-4D97-AF65-F5344CB8AC3E}">
        <p14:creationId xmlns:p14="http://schemas.microsoft.com/office/powerpoint/2010/main" val="1818074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image" Target="../media/image8.png"/></Relationships>
</file>

<file path=ppt/notesSlides/_rels/note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image" Target="../media/image8.png"/></Relationships>
</file>

<file path=ppt/notesSlides/_rels/note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image" Target="../media/image7.png"/></Relationships>
</file>

<file path=ppt/notesSlides/_rels/note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image" Target="../media/image10.png"/></Relationships>
</file>

<file path=ppt/notesSlides/_rels/note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aseline="0" dirty="0"/>
              <a:t>In this session</a:t>
            </a:r>
            <a:r>
              <a:rPr lang="en-GB" dirty="0"/>
              <a:t> we’ll look at:</a:t>
            </a:r>
          </a:p>
          <a:p>
            <a:endParaRPr lang="en-GB" dirty="0"/>
          </a:p>
          <a:p>
            <a:pPr marL="171450" indent="-171450">
              <a:buFont typeface="Arial" panose="020B0604020202020204" pitchFamily="34" charset="0"/>
              <a:buChar char="•"/>
            </a:pPr>
            <a:r>
              <a:rPr lang="en-GB" dirty="0"/>
              <a:t>The scale of the threat</a:t>
            </a:r>
          </a:p>
          <a:p>
            <a:pPr marL="171450" indent="-171450">
              <a:buFont typeface="Arial" panose="020B0604020202020204" pitchFamily="34" charset="0"/>
              <a:buChar char="•"/>
            </a:pPr>
            <a:r>
              <a:rPr lang="en-GB" dirty="0"/>
              <a:t>Who are our adversaries?</a:t>
            </a:r>
          </a:p>
          <a:p>
            <a:pPr marL="171450" indent="-171450">
              <a:buFont typeface="Arial" panose="020B0604020202020204" pitchFamily="34" charset="0"/>
              <a:buChar char="•"/>
            </a:pPr>
            <a:r>
              <a:rPr lang="en-GB" dirty="0"/>
              <a:t>What we can do</a:t>
            </a:r>
          </a:p>
          <a:p>
            <a:pPr marL="171450" indent="-171450">
              <a:buFont typeface="Arial" panose="020B0604020202020204" pitchFamily="34" charset="0"/>
              <a:buChar char="•"/>
            </a:pPr>
            <a:r>
              <a:rPr lang="en-GB" dirty="0"/>
              <a:t>Our company’s cyber security policy</a:t>
            </a:r>
          </a:p>
        </p:txBody>
      </p:sp>
      <p:sp>
        <p:nvSpPr>
          <p:cNvPr id="4" name="Slide Number Placeholder 3"/>
          <p:cNvSpPr>
            <a:spLocks noGrp="1"/>
          </p:cNvSpPr>
          <p:nvPr>
            <p:ph type="sldNum" sz="quarter" idx="10"/>
          </p:nvPr>
        </p:nvSpPr>
        <p:spPr/>
        <p:txBody>
          <a:bodyPr/>
          <a:lstStyle/>
          <a:p>
            <a:fld id="{F583E5AE-30F5-4696-BF79-2FDA039415AD}" type="slidenum">
              <a:rPr lang="en-GB" smtClean="0"/>
              <a:pPr/>
              <a:t>2</a:t>
            </a:fld>
            <a:endParaRPr lang="en-GB" dirty="0"/>
          </a:p>
        </p:txBody>
      </p:sp>
    </p:spTree>
    <p:extLst>
      <p:ext uri="{BB962C8B-B14F-4D97-AF65-F5344CB8AC3E}">
        <p14:creationId xmlns:p14="http://schemas.microsoft.com/office/powerpoint/2010/main" val="228722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[Ask delegates]</a:t>
            </a:r>
          </a:p>
          <a:p>
            <a:r>
              <a:rPr lang="en-GB" b="1" dirty="0"/>
              <a:t>What is a cyber security incident?</a:t>
            </a:r>
          </a:p>
          <a:p>
            <a:endParaRPr lang="en-GB" dirty="0"/>
          </a:p>
          <a:p>
            <a:r>
              <a:rPr lang="en-GB" dirty="0"/>
              <a:t>[Brainstorm</a:t>
            </a:r>
            <a:r>
              <a:rPr lang="en-GB" baseline="0" dirty="0"/>
              <a:t> ideas, making a note on the flipchart of any </a:t>
            </a:r>
            <a:r>
              <a:rPr lang="en-GB" dirty="0"/>
              <a:t>that match the definition below.]</a:t>
            </a:r>
            <a:endParaRPr lang="en-GB" baseline="0" dirty="0"/>
          </a:p>
          <a:p>
            <a:endParaRPr lang="en-GB" dirty="0"/>
          </a:p>
          <a:p>
            <a:pPr marL="1588" indent="-1588">
              <a:buNone/>
            </a:pPr>
            <a:r>
              <a:rPr lang="en-GB" dirty="0"/>
              <a:t>According to the National Cyber Security Centre, security breaches include:</a:t>
            </a:r>
          </a:p>
          <a:p>
            <a:endParaRPr lang="en-GB" dirty="0"/>
          </a:p>
          <a:p>
            <a:r>
              <a:rPr lang="en-GB" dirty="0"/>
              <a:t>“…attempts to gain unauthorised access to a system and/or to data</a:t>
            </a:r>
          </a:p>
          <a:p>
            <a:r>
              <a:rPr lang="en-GB" dirty="0"/>
              <a:t>…the unauthorised use of systems and/or data</a:t>
            </a:r>
          </a:p>
          <a:p>
            <a:r>
              <a:rPr lang="en-GB" dirty="0"/>
              <a:t>…modification of a system's firmware, software or hardware without the system-owner's consent</a:t>
            </a:r>
          </a:p>
          <a:p>
            <a:r>
              <a:rPr lang="en-GB" dirty="0"/>
              <a:t>…malicious disruption and/or denial of service…”</a:t>
            </a:r>
          </a:p>
          <a:p>
            <a:endParaRPr lang="en-GB" dirty="0"/>
          </a:p>
          <a:p>
            <a:r>
              <a:rPr lang="en-GB" dirty="0"/>
              <a:t>Significant cyber security incidents are those which:</a:t>
            </a:r>
          </a:p>
          <a:p>
            <a:r>
              <a:rPr lang="en-GB" dirty="0"/>
              <a:t>“…Impact on the UK’s national security or economic wellbeing</a:t>
            </a:r>
          </a:p>
          <a:p>
            <a:r>
              <a:rPr lang="en-GB" dirty="0"/>
              <a:t>…Have potential to cause a major impact to the continued operation of an organisation…”</a:t>
            </a:r>
          </a:p>
        </p:txBody>
      </p:sp>
      <p:sp>
        <p:nvSpPr>
          <p:cNvPr id="4" name="Slide Number Placeholder 3"/>
          <p:cNvSpPr>
            <a:spLocks noGrp="1"/>
          </p:cNvSpPr>
          <p:nvPr>
            <p:ph type="sldNum" sz="quarter" idx="10"/>
          </p:nvPr>
        </p:nvSpPr>
        <p:spPr/>
        <p:txBody>
          <a:bodyPr/>
          <a:lstStyle/>
          <a:p>
            <a:fld id="{F583E5AE-30F5-4696-BF79-2FDA039415AD}" type="slidenum">
              <a:rPr lang="en-GB" smtClean="0"/>
              <a:pPr/>
              <a:t>3</a:t>
            </a:fld>
            <a:endParaRPr lang="en-GB" dirty="0"/>
          </a:p>
        </p:txBody>
      </p:sp>
      <p:pic>
        <p:nvPicPr>
          <p:cNvPr id="5" name="Picture 4" descr="speak emoji.png"/>
          <p:cNvPicPr>
            <a:picLocks noChangeAspect="1"/>
          </p:cNvPicPr>
          <p:nvPr/>
        </p:nvPicPr>
        <p:blipFill>
          <a:blip r:embed="rId3"/>
          <a:stretch>
            <a:fillRect/>
          </a:stretch>
        </p:blipFill>
        <p:spPr>
          <a:xfrm>
            <a:off x="323789" y="4419600"/>
            <a:ext cx="438211" cy="333422"/>
          </a:xfrm>
          <a:prstGeom prst="rect">
            <a:avLst/>
          </a:prstGeom>
        </p:spPr>
      </p:pic>
      <p:pic>
        <p:nvPicPr>
          <p:cNvPr id="6" name="Picture 5" descr="pen.png"/>
          <p:cNvPicPr>
            <a:picLocks noChangeAspect="1"/>
          </p:cNvPicPr>
          <p:nvPr/>
        </p:nvPicPr>
        <p:blipFill>
          <a:blip r:embed="rId4"/>
          <a:stretch>
            <a:fillRect/>
          </a:stretch>
        </p:blipFill>
        <p:spPr>
          <a:xfrm>
            <a:off x="304736" y="4905326"/>
            <a:ext cx="457264" cy="352474"/>
          </a:xfrm>
          <a:prstGeom prst="rect">
            <a:avLst/>
          </a:prstGeom>
        </p:spPr>
      </p:pic>
    </p:spTree>
    <p:extLst>
      <p:ext uri="{BB962C8B-B14F-4D97-AF65-F5344CB8AC3E}">
        <p14:creationId xmlns:p14="http://schemas.microsoft.com/office/powerpoint/2010/main" val="1002681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[Ask delegates]</a:t>
            </a:r>
          </a:p>
          <a:p>
            <a:r>
              <a:rPr lang="en-GB" b="1" dirty="0"/>
              <a:t>What is the scale of the threat?</a:t>
            </a:r>
          </a:p>
          <a:p>
            <a:endParaRPr lang="en-GB" dirty="0"/>
          </a:p>
          <a:p>
            <a:r>
              <a:rPr lang="en-GB" dirty="0"/>
              <a:t>How big a problem do you think cyber security is now? And how big do you think it will be in future?</a:t>
            </a:r>
          </a:p>
          <a:p>
            <a:endParaRPr lang="en-GB" dirty="0"/>
          </a:p>
          <a:p>
            <a:r>
              <a:rPr lang="en-GB" dirty="0"/>
              <a:t>[Brainstorm</a:t>
            </a:r>
            <a:r>
              <a:rPr lang="en-GB" baseline="0" dirty="0"/>
              <a:t> ideas, making a note on the flipchart of any </a:t>
            </a:r>
            <a:r>
              <a:rPr lang="en-GB" dirty="0"/>
              <a:t>current examples.]</a:t>
            </a:r>
            <a:endParaRPr lang="en-GB" baseline="0" dirty="0"/>
          </a:p>
          <a:p>
            <a:endParaRPr lang="en-GB" dirty="0"/>
          </a:p>
          <a:p>
            <a:r>
              <a:rPr lang="en-GB" dirty="0"/>
              <a:t>[Talk through the statistics as shown, one at a time.]</a:t>
            </a:r>
          </a:p>
        </p:txBody>
      </p:sp>
      <p:sp>
        <p:nvSpPr>
          <p:cNvPr id="4" name="Slide Number Placeholder 3"/>
          <p:cNvSpPr>
            <a:spLocks noGrp="1"/>
          </p:cNvSpPr>
          <p:nvPr>
            <p:ph type="sldNum" sz="quarter" idx="10"/>
          </p:nvPr>
        </p:nvSpPr>
        <p:spPr/>
        <p:txBody>
          <a:bodyPr/>
          <a:lstStyle/>
          <a:p>
            <a:fld id="{F583E5AE-30F5-4696-BF79-2FDA039415AD}" type="slidenum">
              <a:rPr lang="en-GB" smtClean="0"/>
              <a:pPr/>
              <a:t>4</a:t>
            </a:fld>
            <a:endParaRPr lang="en-GB" dirty="0"/>
          </a:p>
        </p:txBody>
      </p:sp>
      <p:pic>
        <p:nvPicPr>
          <p:cNvPr id="5" name="Picture 4" descr="speak emoji.png"/>
          <p:cNvPicPr>
            <a:picLocks noChangeAspect="1"/>
          </p:cNvPicPr>
          <p:nvPr/>
        </p:nvPicPr>
        <p:blipFill>
          <a:blip r:embed="rId3"/>
          <a:stretch>
            <a:fillRect/>
          </a:stretch>
        </p:blipFill>
        <p:spPr>
          <a:xfrm>
            <a:off x="323789" y="4419600"/>
            <a:ext cx="438211" cy="333422"/>
          </a:xfrm>
          <a:prstGeom prst="rect">
            <a:avLst/>
          </a:prstGeom>
        </p:spPr>
      </p:pic>
      <p:pic>
        <p:nvPicPr>
          <p:cNvPr id="6" name="Picture 5" descr="pen.png"/>
          <p:cNvPicPr>
            <a:picLocks noChangeAspect="1"/>
          </p:cNvPicPr>
          <p:nvPr/>
        </p:nvPicPr>
        <p:blipFill>
          <a:blip r:embed="rId4"/>
          <a:stretch>
            <a:fillRect/>
          </a:stretch>
        </p:blipFill>
        <p:spPr>
          <a:xfrm>
            <a:off x="304736" y="5410200"/>
            <a:ext cx="457264" cy="352474"/>
          </a:xfrm>
          <a:prstGeom prst="rect">
            <a:avLst/>
          </a:prstGeom>
        </p:spPr>
      </p:pic>
    </p:spTree>
    <p:extLst>
      <p:ext uri="{BB962C8B-B14F-4D97-AF65-F5344CB8AC3E}">
        <p14:creationId xmlns:p14="http://schemas.microsoft.com/office/powerpoint/2010/main" val="3127633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Let’s</a:t>
            </a:r>
            <a:r>
              <a:rPr lang="en-GB" baseline="0" dirty="0"/>
              <a:t> spend a few minutes thinking about who commits cybercrime.</a:t>
            </a:r>
          </a:p>
          <a:p>
            <a:endParaRPr lang="en-GB" baseline="0" dirty="0"/>
          </a:p>
          <a:p>
            <a:r>
              <a:rPr lang="en-GB" baseline="0" dirty="0"/>
              <a:t>[Allow delegates time to consider this, introducing ideas if required]</a:t>
            </a:r>
          </a:p>
          <a:p>
            <a:endParaRPr lang="en-GB" baseline="0" dirty="0"/>
          </a:p>
          <a:p>
            <a:r>
              <a:rPr lang="en-GB" baseline="0" dirty="0"/>
              <a:t>There are a number of different players:</a:t>
            </a:r>
          </a:p>
          <a:p>
            <a:endParaRPr lang="en-GB" baseline="0" dirty="0"/>
          </a:p>
          <a:p>
            <a:pPr marL="171450" indent="-171450">
              <a:buFont typeface="Arial" panose="020B0604020202020204" pitchFamily="34" charset="0"/>
              <a:buChar char="•"/>
            </a:pPr>
            <a:r>
              <a:rPr lang="en-GB" baseline="0" dirty="0"/>
              <a:t>Nation states</a:t>
            </a:r>
          </a:p>
          <a:p>
            <a:pPr marL="171450" indent="-171450">
              <a:buFont typeface="Arial" panose="020B0604020202020204" pitchFamily="34" charset="0"/>
              <a:buChar char="•"/>
            </a:pPr>
            <a:r>
              <a:rPr lang="en-GB" baseline="0" dirty="0"/>
              <a:t>Script Kiddies – stereotypical hackers/teens doing it for the kudos with friends (as in the TalkTalk hack)</a:t>
            </a:r>
          </a:p>
          <a:p>
            <a:pPr marL="171450" indent="-171450">
              <a:buFont typeface="Arial" panose="020B0604020202020204" pitchFamily="34" charset="0"/>
              <a:buChar char="•"/>
            </a:pPr>
            <a:r>
              <a:rPr lang="en-GB" baseline="0" dirty="0"/>
              <a:t>Organised criminal gangs</a:t>
            </a:r>
          </a:p>
          <a:p>
            <a:pPr marL="171450" indent="-171450">
              <a:buFont typeface="Arial" panose="020B0604020202020204" pitchFamily="34" charset="0"/>
              <a:buChar char="•"/>
            </a:pPr>
            <a:r>
              <a:rPr lang="en-GB" baseline="0" dirty="0"/>
              <a:t>Hacktivists</a:t>
            </a:r>
          </a:p>
          <a:p>
            <a:pPr marL="171450" indent="-171450">
              <a:buFont typeface="Arial" panose="020B0604020202020204" pitchFamily="34" charset="0"/>
              <a:buChar char="•"/>
            </a:pPr>
            <a:r>
              <a:rPr lang="en-GB" baseline="0" dirty="0"/>
              <a:t>Cyber terrorists</a:t>
            </a:r>
          </a:p>
          <a:p>
            <a:pPr marL="171450" indent="-171450">
              <a:buFont typeface="Arial" panose="020B0604020202020204" pitchFamily="34" charset="0"/>
              <a:buChar char="•"/>
            </a:pPr>
            <a:r>
              <a:rPr lang="en-GB" baseline="0" dirty="0"/>
              <a:t>Insiders</a:t>
            </a:r>
          </a:p>
          <a:p>
            <a:endParaRPr lang="en-GB" baseline="0" dirty="0"/>
          </a:p>
        </p:txBody>
      </p:sp>
      <p:sp>
        <p:nvSpPr>
          <p:cNvPr id="4" name="Slide Number Placeholder 3"/>
          <p:cNvSpPr>
            <a:spLocks noGrp="1"/>
          </p:cNvSpPr>
          <p:nvPr>
            <p:ph type="sldNum" sz="quarter" idx="10"/>
          </p:nvPr>
        </p:nvSpPr>
        <p:spPr/>
        <p:txBody>
          <a:bodyPr/>
          <a:lstStyle/>
          <a:p>
            <a:fld id="{F583E5AE-30F5-4696-BF79-2FDA039415AD}" type="slidenum">
              <a:rPr lang="en-GB" smtClean="0"/>
              <a:pPr/>
              <a:t>5</a:t>
            </a:fld>
            <a:endParaRPr lang="en-GB" dirty="0"/>
          </a:p>
        </p:txBody>
      </p:sp>
      <p:pic>
        <p:nvPicPr>
          <p:cNvPr id="5" name="Picture 4" descr="speak emoji.png"/>
          <p:cNvPicPr>
            <a:picLocks noChangeAspect="1"/>
          </p:cNvPicPr>
          <p:nvPr/>
        </p:nvPicPr>
        <p:blipFill>
          <a:blip r:embed="rId3"/>
          <a:stretch>
            <a:fillRect/>
          </a:stretch>
        </p:blipFill>
        <p:spPr>
          <a:xfrm>
            <a:off x="323789" y="4695778"/>
            <a:ext cx="438211" cy="333422"/>
          </a:xfrm>
          <a:prstGeom prst="rect">
            <a:avLst/>
          </a:prstGeom>
        </p:spPr>
      </p:pic>
    </p:spTree>
    <p:extLst>
      <p:ext uri="{BB962C8B-B14F-4D97-AF65-F5344CB8AC3E}">
        <p14:creationId xmlns:p14="http://schemas.microsoft.com/office/powerpoint/2010/main" val="42417955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[Discuss with delegates:]</a:t>
            </a:r>
          </a:p>
          <a:p>
            <a:r>
              <a:rPr lang="en-GB" dirty="0"/>
              <a:t>There’s no typical profile of a ‘hacker’.</a:t>
            </a:r>
          </a:p>
          <a:p>
            <a:endParaRPr lang="en-GB" dirty="0"/>
          </a:p>
          <a:p>
            <a:r>
              <a:rPr lang="en-GB" dirty="0"/>
              <a:t>Cyber criminals may pose a high or low risk, they may operate at a low- or high-level, and be sophisticated or not.</a:t>
            </a:r>
          </a:p>
          <a:p>
            <a:endParaRPr lang="en-GB" dirty="0"/>
          </a:p>
          <a:p>
            <a:r>
              <a:rPr lang="en-GB" dirty="0"/>
              <a:t>[Ask them to guess where different adversaries would sit on the chart before clicking to reveal the answer.]</a:t>
            </a:r>
          </a:p>
          <a:p>
            <a:endParaRPr lang="en-GB" dirty="0"/>
          </a:p>
          <a:p>
            <a:r>
              <a:rPr lang="en-GB" baseline="0" dirty="0"/>
              <a:t>[Give delegates time to discuss and review before moving on.]</a:t>
            </a:r>
          </a:p>
        </p:txBody>
      </p:sp>
      <p:sp>
        <p:nvSpPr>
          <p:cNvPr id="4" name="Slide Number Placeholder 3"/>
          <p:cNvSpPr>
            <a:spLocks noGrp="1"/>
          </p:cNvSpPr>
          <p:nvPr>
            <p:ph type="sldNum" sz="quarter" idx="10"/>
          </p:nvPr>
        </p:nvSpPr>
        <p:spPr/>
        <p:txBody>
          <a:bodyPr/>
          <a:lstStyle/>
          <a:p>
            <a:fld id="{F583E5AE-30F5-4696-BF79-2FDA039415AD}" type="slidenum">
              <a:rPr lang="en-GB" smtClean="0"/>
              <a:pPr/>
              <a:t>6</a:t>
            </a:fld>
            <a:endParaRPr lang="en-GB" dirty="0"/>
          </a:p>
        </p:txBody>
      </p:sp>
      <p:pic>
        <p:nvPicPr>
          <p:cNvPr id="5" name="Picture 4" descr="lightbulb.png"/>
          <p:cNvPicPr>
            <a:picLocks noChangeAspect="1"/>
          </p:cNvPicPr>
          <p:nvPr/>
        </p:nvPicPr>
        <p:blipFill>
          <a:blip r:embed="rId3"/>
          <a:stretch>
            <a:fillRect/>
          </a:stretch>
        </p:blipFill>
        <p:spPr>
          <a:xfrm>
            <a:off x="381000" y="7848600"/>
            <a:ext cx="265898" cy="274320"/>
          </a:xfrm>
          <a:prstGeom prst="rect">
            <a:avLst/>
          </a:prstGeom>
        </p:spPr>
      </p:pic>
      <p:pic>
        <p:nvPicPr>
          <p:cNvPr id="6" name="Picture 5" descr="speak emoji.png"/>
          <p:cNvPicPr>
            <a:picLocks noChangeAspect="1"/>
          </p:cNvPicPr>
          <p:nvPr/>
        </p:nvPicPr>
        <p:blipFill>
          <a:blip r:embed="rId4"/>
          <a:stretch>
            <a:fillRect/>
          </a:stretch>
        </p:blipFill>
        <p:spPr>
          <a:xfrm>
            <a:off x="323789" y="4467178"/>
            <a:ext cx="438211" cy="333422"/>
          </a:xfrm>
          <a:prstGeom prst="rect">
            <a:avLst/>
          </a:prstGeom>
        </p:spPr>
      </p:pic>
    </p:spTree>
    <p:extLst>
      <p:ext uri="{BB962C8B-B14F-4D97-AF65-F5344CB8AC3E}">
        <p14:creationId xmlns:p14="http://schemas.microsoft.com/office/powerpoint/2010/main" val="638142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Different adversaries may be motivated by different things too.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For some groups, the end-game will be financial – they simply want money to finance their operations.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However, for others, their motivation may be a desire to gain intelligence – about what payments are made and where, or intelligence on a country (espionage).</a:t>
            </a:r>
          </a:p>
        </p:txBody>
      </p:sp>
      <p:sp>
        <p:nvSpPr>
          <p:cNvPr id="4" name="Slide Number Placeholder 3"/>
          <p:cNvSpPr>
            <a:spLocks noGrp="1"/>
          </p:cNvSpPr>
          <p:nvPr>
            <p:ph type="sldNum" sz="quarter" idx="10"/>
          </p:nvPr>
        </p:nvSpPr>
        <p:spPr/>
        <p:txBody>
          <a:bodyPr/>
          <a:lstStyle/>
          <a:p>
            <a:fld id="{F583E5AE-30F5-4696-BF79-2FDA039415AD}" type="slidenum">
              <a:rPr lang="en-GB" smtClean="0"/>
              <a:pPr/>
              <a:t>7</a:t>
            </a:fld>
            <a:endParaRPr lang="en-GB" dirty="0"/>
          </a:p>
        </p:txBody>
      </p:sp>
      <p:pic>
        <p:nvPicPr>
          <p:cNvPr id="5" name="Picture 4" descr="speak emoji.png"/>
          <p:cNvPicPr>
            <a:picLocks noChangeAspect="1"/>
          </p:cNvPicPr>
          <p:nvPr/>
        </p:nvPicPr>
        <p:blipFill>
          <a:blip r:embed="rId3"/>
          <a:stretch>
            <a:fillRect/>
          </a:stretch>
        </p:blipFill>
        <p:spPr>
          <a:xfrm>
            <a:off x="323789" y="4314778"/>
            <a:ext cx="438211" cy="333422"/>
          </a:xfrm>
          <a:prstGeom prst="rect">
            <a:avLst/>
          </a:prstGeom>
        </p:spPr>
      </p:pic>
    </p:spTree>
    <p:extLst>
      <p:ext uri="{BB962C8B-B14F-4D97-AF65-F5344CB8AC3E}">
        <p14:creationId xmlns:p14="http://schemas.microsoft.com/office/powerpoint/2010/main" val="8814056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Cyber criminals may also use different methods to launch attacks.</a:t>
            </a:r>
          </a:p>
          <a:p>
            <a:endParaRPr lang="en-GB" dirty="0"/>
          </a:p>
          <a:p>
            <a:r>
              <a:rPr lang="en-GB" dirty="0"/>
              <a:t>Here are some examples of what they do.</a:t>
            </a:r>
          </a:p>
          <a:p>
            <a:endParaRPr lang="en-GB" dirty="0"/>
          </a:p>
          <a:p>
            <a:r>
              <a:rPr lang="en-GB" dirty="0"/>
              <a:t>[Insiders may accidentally or deliberately expose us to cyber crime – they may face coercion, social engineering attacks, etc.]</a:t>
            </a:r>
            <a:endParaRPr lang="en-US" dirty="0"/>
          </a:p>
        </p:txBody>
      </p:sp>
      <p:sp>
        <p:nvSpPr>
          <p:cNvPr id="4" name="Slide Number Placeholder 3"/>
          <p:cNvSpPr>
            <a:spLocks noGrp="1"/>
          </p:cNvSpPr>
          <p:nvPr>
            <p:ph type="sldNum" sz="quarter" idx="10"/>
          </p:nvPr>
        </p:nvSpPr>
        <p:spPr/>
        <p:txBody>
          <a:bodyPr/>
          <a:lstStyle/>
          <a:p>
            <a:fld id="{F583E5AE-30F5-4696-BF79-2FDA039415AD}" type="slidenum">
              <a:rPr lang="en-GB" smtClean="0"/>
              <a:pPr/>
              <a:t>8</a:t>
            </a:fld>
            <a:endParaRPr lang="en-GB" dirty="0"/>
          </a:p>
        </p:txBody>
      </p:sp>
      <p:pic>
        <p:nvPicPr>
          <p:cNvPr id="5" name="Picture 4" descr="speak emoji.png"/>
          <p:cNvPicPr>
            <a:picLocks noChangeAspect="1"/>
          </p:cNvPicPr>
          <p:nvPr/>
        </p:nvPicPr>
        <p:blipFill>
          <a:blip r:embed="rId3"/>
          <a:stretch>
            <a:fillRect/>
          </a:stretch>
        </p:blipFill>
        <p:spPr>
          <a:xfrm>
            <a:off x="323789" y="4314778"/>
            <a:ext cx="438211" cy="333422"/>
          </a:xfrm>
          <a:prstGeom prst="rect">
            <a:avLst/>
          </a:prstGeom>
        </p:spPr>
      </p:pic>
    </p:spTree>
    <p:extLst>
      <p:ext uri="{BB962C8B-B14F-4D97-AF65-F5344CB8AC3E}">
        <p14:creationId xmlns:p14="http://schemas.microsoft.com/office/powerpoint/2010/main" val="2368799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And they are often successful. </a:t>
            </a:r>
          </a:p>
          <a:p>
            <a:endParaRPr lang="en-GB" dirty="0"/>
          </a:p>
          <a:p>
            <a:r>
              <a:rPr lang="en-GB" dirty="0"/>
              <a:t>Here are some examples of cases that have made the headlines recently.</a:t>
            </a:r>
          </a:p>
          <a:p>
            <a:endParaRPr lang="en-GB" dirty="0"/>
          </a:p>
          <a:p>
            <a:r>
              <a:rPr lang="en-GB" dirty="0"/>
              <a:t>[As an add-on, discuss other recent cases, if required.]</a:t>
            </a:r>
          </a:p>
        </p:txBody>
      </p:sp>
      <p:sp>
        <p:nvSpPr>
          <p:cNvPr id="4" name="Slide Number Placeholder 3"/>
          <p:cNvSpPr>
            <a:spLocks noGrp="1"/>
          </p:cNvSpPr>
          <p:nvPr>
            <p:ph type="sldNum" sz="quarter" idx="10"/>
          </p:nvPr>
        </p:nvSpPr>
        <p:spPr/>
        <p:txBody>
          <a:bodyPr/>
          <a:lstStyle/>
          <a:p>
            <a:fld id="{F583E5AE-30F5-4696-BF79-2FDA039415AD}" type="slidenum">
              <a:rPr lang="en-GB" smtClean="0"/>
              <a:pPr/>
              <a:t>9</a:t>
            </a:fld>
            <a:endParaRPr lang="en-GB" dirty="0"/>
          </a:p>
        </p:txBody>
      </p:sp>
      <p:pic>
        <p:nvPicPr>
          <p:cNvPr id="5" name="Picture 4" descr="lightbulb.png"/>
          <p:cNvPicPr>
            <a:picLocks noChangeAspect="1"/>
          </p:cNvPicPr>
          <p:nvPr/>
        </p:nvPicPr>
        <p:blipFill>
          <a:blip r:embed="rId3"/>
          <a:stretch>
            <a:fillRect/>
          </a:stretch>
        </p:blipFill>
        <p:spPr>
          <a:xfrm>
            <a:off x="381000" y="5105400"/>
            <a:ext cx="265898" cy="274320"/>
          </a:xfrm>
          <a:prstGeom prst="rect">
            <a:avLst/>
          </a:prstGeom>
        </p:spPr>
      </p:pic>
    </p:spTree>
    <p:extLst>
      <p:ext uri="{BB962C8B-B14F-4D97-AF65-F5344CB8AC3E}">
        <p14:creationId xmlns:p14="http://schemas.microsoft.com/office/powerpoint/2010/main" val="194272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Cyber incidents can have serious consequences on any company, including financial and reputational damage.</a:t>
            </a:r>
          </a:p>
          <a:p>
            <a:endParaRPr lang="en-GB" dirty="0"/>
          </a:p>
          <a:p>
            <a:r>
              <a:rPr lang="en-GB" dirty="0"/>
              <a:t>This depends on the scale of the breach – but estimates by PWC show that incidents can cost up to £2.6 million. </a:t>
            </a:r>
          </a:p>
          <a:p>
            <a:endParaRPr lang="en-GB" dirty="0"/>
          </a:p>
          <a:p>
            <a:r>
              <a:rPr lang="en-GB" dirty="0"/>
              <a:t>When you factor in the disruption to normal BAU activities, the cost and time of an investigation, regulatory fines, and fixing the source of the breach, that estimate soon looks conservative.</a:t>
            </a:r>
          </a:p>
          <a:p>
            <a:endParaRPr lang="en-GB" dirty="0"/>
          </a:p>
          <a:p>
            <a:r>
              <a:rPr lang="en-GB" dirty="0"/>
              <a:t>But, it’s not just the financial impact. The reputational damage can be just as significant, as you may recall with these cases.</a:t>
            </a:r>
          </a:p>
          <a:p>
            <a:endParaRPr lang="en-GB" dirty="0"/>
          </a:p>
          <a:p>
            <a:r>
              <a:rPr lang="en-GB" dirty="0"/>
              <a:t>A survey by Deloitte confirms what we already know – a cyber attack would scare most customers away!</a:t>
            </a:r>
          </a:p>
          <a:p>
            <a:endParaRPr lang="en-GB" dirty="0"/>
          </a:p>
          <a:p>
            <a:r>
              <a:rPr lang="en-GB" dirty="0"/>
              <a:t>[Discuss recent cases – eg TalkTalk, Sony, Yahoo – and any others in the headlines]</a:t>
            </a:r>
          </a:p>
        </p:txBody>
      </p:sp>
      <p:sp>
        <p:nvSpPr>
          <p:cNvPr id="4" name="Slide Number Placeholder 3"/>
          <p:cNvSpPr>
            <a:spLocks noGrp="1"/>
          </p:cNvSpPr>
          <p:nvPr>
            <p:ph type="sldNum" sz="quarter" idx="10"/>
          </p:nvPr>
        </p:nvSpPr>
        <p:spPr/>
        <p:txBody>
          <a:bodyPr/>
          <a:lstStyle/>
          <a:p>
            <a:fld id="{F583E5AE-30F5-4696-BF79-2FDA039415AD}" type="slidenum">
              <a:rPr lang="en-GB" smtClean="0"/>
              <a:pPr/>
              <a:t>10</a:t>
            </a:fld>
            <a:endParaRPr lang="en-GB" dirty="0"/>
          </a:p>
        </p:txBody>
      </p:sp>
      <p:pic>
        <p:nvPicPr>
          <p:cNvPr id="5" name="Picture 4" descr="speak emoji.png"/>
          <p:cNvPicPr>
            <a:picLocks noChangeAspect="1"/>
          </p:cNvPicPr>
          <p:nvPr/>
        </p:nvPicPr>
        <p:blipFill>
          <a:blip r:embed="rId3"/>
          <a:stretch>
            <a:fillRect/>
          </a:stretch>
        </p:blipFill>
        <p:spPr>
          <a:xfrm>
            <a:off x="323789" y="4419600"/>
            <a:ext cx="438211" cy="333422"/>
          </a:xfrm>
          <a:prstGeom prst="rect">
            <a:avLst/>
          </a:prstGeom>
        </p:spPr>
      </p:pic>
      <p:pic>
        <p:nvPicPr>
          <p:cNvPr id="7" name="Picture 6" descr="lightbulb.png"/>
          <p:cNvPicPr>
            <a:picLocks noChangeAspect="1"/>
          </p:cNvPicPr>
          <p:nvPr/>
        </p:nvPicPr>
        <p:blipFill>
          <a:blip r:embed="rId4"/>
          <a:stretch>
            <a:fillRect/>
          </a:stretch>
        </p:blipFill>
        <p:spPr>
          <a:xfrm>
            <a:off x="381000" y="7269480"/>
            <a:ext cx="265898" cy="274320"/>
          </a:xfrm>
          <a:prstGeom prst="rect">
            <a:avLst/>
          </a:prstGeom>
        </p:spPr>
      </p:pic>
    </p:spTree>
    <p:extLst>
      <p:ext uri="{BB962C8B-B14F-4D97-AF65-F5344CB8AC3E}">
        <p14:creationId xmlns:p14="http://schemas.microsoft.com/office/powerpoint/2010/main" val="314655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fontScale="62500" lnSpcReduction="20000"/>
          </a:bodyPr>
          <a:lstStyle/>
          <a:p>
            <a:r>
              <a:rPr lang="en-GB" sz="1500" dirty="0"/>
              <a:t>To reduce the risks, you’ll need to be vigilant and look out for signs of attack.</a:t>
            </a:r>
          </a:p>
          <a:p>
            <a:endParaRPr lang="en-GB" sz="1500" dirty="0"/>
          </a:p>
          <a:p>
            <a:r>
              <a:rPr lang="en-GB" sz="1500" dirty="0"/>
              <a:t>The main methods used are:</a:t>
            </a:r>
          </a:p>
          <a:p>
            <a:endParaRPr lang="en-GB" sz="1500" dirty="0"/>
          </a:p>
          <a:p>
            <a:pPr marL="171450" indent="-171450">
              <a:buFont typeface="Arial" panose="020B0604020202020204" pitchFamily="34" charset="0"/>
              <a:buChar char="•"/>
            </a:pPr>
            <a:r>
              <a:rPr lang="en-GB" sz="1500" dirty="0"/>
              <a:t>Phishing, smishing or vishing – this is where malicious messages are sent by email, text message or phone to get you to hand over sensitive information (such as passwords, PIN numbers, payment details, etc)</a:t>
            </a:r>
          </a:p>
          <a:p>
            <a:pPr marL="171450" indent="-171450">
              <a:buFont typeface="Arial" panose="020B0604020202020204" pitchFamily="34" charset="0"/>
              <a:buChar char="•"/>
            </a:pPr>
            <a:r>
              <a:rPr lang="en-GB" sz="1500" dirty="0"/>
              <a:t>Social engineering – deceiving or manipulating people into revealing confidential, sensitive or personal information (such as account or payment details, PIN numbers, passwords, etc), often to commit fraud or identity theft</a:t>
            </a:r>
          </a:p>
          <a:p>
            <a:pPr marL="171450" indent="-171450">
              <a:buFont typeface="Arial" panose="020B0604020202020204" pitchFamily="34" charset="0"/>
              <a:buChar char="•"/>
            </a:pPr>
            <a:r>
              <a:rPr lang="en-GB" sz="1500" dirty="0"/>
              <a:t>Impersonation of suppliers, senior managers, the Police – by masquerading as authority figures, people feel pressured to comply with the demands made by cybercriminals</a:t>
            </a:r>
          </a:p>
          <a:p>
            <a:pPr marL="171450" indent="-171450">
              <a:buFont typeface="Arial" panose="020B0604020202020204" pitchFamily="34" charset="0"/>
              <a:buChar char="•"/>
            </a:pPr>
            <a:r>
              <a:rPr lang="en-GB" sz="1500" dirty="0"/>
              <a:t>Coercion – key players in an organisation may be targeted (either online or in person) and coerced into helping cybercriminals, sometimes for financial gain</a:t>
            </a:r>
          </a:p>
          <a:p>
            <a:pPr marL="171450" indent="-171450">
              <a:buFont typeface="Arial" panose="020B0604020202020204" pitchFamily="34" charset="0"/>
              <a:buChar char="•"/>
            </a:pPr>
            <a:r>
              <a:rPr lang="en-GB" sz="1500" dirty="0"/>
              <a:t>Malware and Trojans – an abbreviation of ‘MALicious softWARE’; it’s used to gather sensitive or private information, disrupt normal activity, display advertising, etc. It may be embedded in a link in an email, in websites (eg adult content, gaming and gambling sites), etc ‘with harmful intent’. A Trojan is a type of virus used to hack a computer system by misleading the user of its real intent (often sent by email)</a:t>
            </a:r>
          </a:p>
          <a:p>
            <a:pPr marL="171450" indent="-171450">
              <a:buFont typeface="Arial" panose="020B0604020202020204" pitchFamily="34" charset="0"/>
              <a:buChar char="•"/>
            </a:pPr>
            <a:r>
              <a:rPr lang="en-GB" sz="1500" dirty="0"/>
              <a:t>Pharming/Spoof URLs (fake sites) – a form of cyber attack where legitimate website visitors are redirected to a fake site</a:t>
            </a:r>
          </a:p>
          <a:p>
            <a:pPr marL="171450" indent="-171450">
              <a:buFont typeface="Arial" panose="020B0604020202020204" pitchFamily="34" charset="0"/>
              <a:buChar char="•"/>
            </a:pPr>
            <a:r>
              <a:rPr lang="en-GB" sz="1500" dirty="0"/>
              <a:t>Physical access – cybercriminals may masquerade as legitimate visitors (attending training or promotional events) to gain intelligence or launch attacks ‘within the walls’. This is more risky and hence less common. But, it’s why it’s important to challenge all unescorted visitors.</a:t>
            </a:r>
          </a:p>
          <a:p>
            <a:endParaRPr lang="en-GB" sz="1500" dirty="0"/>
          </a:p>
          <a:p>
            <a:r>
              <a:rPr lang="en-GB" sz="1500" dirty="0"/>
              <a:t>[Discuss the different methods that cyber criminals may use, including recent threats.]</a:t>
            </a:r>
            <a:endParaRPr lang="en-US" dirty="0"/>
          </a:p>
        </p:txBody>
      </p:sp>
      <p:sp>
        <p:nvSpPr>
          <p:cNvPr id="4" name="Slide Number Placeholder 3"/>
          <p:cNvSpPr>
            <a:spLocks noGrp="1"/>
          </p:cNvSpPr>
          <p:nvPr>
            <p:ph type="sldNum" sz="quarter" idx="10"/>
          </p:nvPr>
        </p:nvSpPr>
        <p:spPr/>
        <p:txBody>
          <a:bodyPr/>
          <a:lstStyle/>
          <a:p>
            <a:fld id="{F583E5AE-30F5-4696-BF79-2FDA039415AD}" type="slidenum">
              <a:rPr lang="en-GB" smtClean="0"/>
              <a:pPr/>
              <a:t>11</a:t>
            </a:fld>
            <a:endParaRPr lang="en-GB" dirty="0"/>
          </a:p>
        </p:txBody>
      </p:sp>
      <p:pic>
        <p:nvPicPr>
          <p:cNvPr id="5" name="Picture 4" descr="lightbulb.png"/>
          <p:cNvPicPr>
            <a:picLocks noChangeAspect="1"/>
          </p:cNvPicPr>
          <p:nvPr/>
        </p:nvPicPr>
        <p:blipFill>
          <a:blip r:embed="rId3"/>
          <a:stretch>
            <a:fillRect/>
          </a:stretch>
        </p:blipFill>
        <p:spPr>
          <a:xfrm>
            <a:off x="381000" y="7848600"/>
            <a:ext cx="265898" cy="274320"/>
          </a:xfrm>
          <a:prstGeom prst="rect">
            <a:avLst/>
          </a:prstGeom>
        </p:spPr>
      </p:pic>
    </p:spTree>
    <p:extLst>
      <p:ext uri="{BB962C8B-B14F-4D97-AF65-F5344CB8AC3E}">
        <p14:creationId xmlns:p14="http://schemas.microsoft.com/office/powerpoint/2010/main" val="198084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Take a look at this example and decide what type of attack it is.</a:t>
            </a:r>
          </a:p>
          <a:p>
            <a:endParaRPr lang="en-GB" dirty="0"/>
          </a:p>
          <a:p>
            <a:r>
              <a:rPr lang="en-GB" dirty="0"/>
              <a:t>[Allow for thinking time before</a:t>
            </a:r>
            <a:r>
              <a:rPr lang="en-GB" baseline="0" dirty="0"/>
              <a:t> clicking next]</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This is an example of phishing. Thousands of emails may be sent out at random, inviting recipients to divulge personal and/or financial information.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[Note: Another variation is where emails are sent selectively to key targets in our company – eg those named on the website in prominent positions (such as Accounts) – informing them of a change of payment details with a supplier. By clicking on the link, you may download a virus or malware, etc.]</a:t>
            </a:r>
          </a:p>
        </p:txBody>
      </p:sp>
      <p:sp>
        <p:nvSpPr>
          <p:cNvPr id="4" name="Slide Number Placeholder 3"/>
          <p:cNvSpPr>
            <a:spLocks noGrp="1"/>
          </p:cNvSpPr>
          <p:nvPr>
            <p:ph type="sldNum" sz="quarter" idx="10"/>
          </p:nvPr>
        </p:nvSpPr>
        <p:spPr/>
        <p:txBody>
          <a:bodyPr/>
          <a:lstStyle/>
          <a:p>
            <a:fld id="{F583E5AE-30F5-4696-BF79-2FDA039415AD}" type="slidenum">
              <a:rPr lang="en-GB" smtClean="0"/>
              <a:pPr/>
              <a:t>12</a:t>
            </a:fld>
            <a:endParaRPr lang="en-GB" dirty="0"/>
          </a:p>
        </p:txBody>
      </p:sp>
    </p:spTree>
    <p:extLst>
      <p:ext uri="{BB962C8B-B14F-4D97-AF65-F5344CB8AC3E}">
        <p14:creationId xmlns:p14="http://schemas.microsoft.com/office/powerpoint/2010/main" val="10097932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Take a look at this example and decide what type of attack it is.</a:t>
            </a:r>
          </a:p>
          <a:p>
            <a:endParaRPr lang="en-GB" dirty="0"/>
          </a:p>
          <a:p>
            <a:r>
              <a:rPr lang="en-GB" dirty="0"/>
              <a:t>[Allow for thinking time before</a:t>
            </a:r>
            <a:r>
              <a:rPr lang="en-GB" baseline="0" dirty="0"/>
              <a:t> clicking next]</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This is an example of a pharming or spoof URL. A bogus website is created which mimics a genuine site, waiting to collect personal and/or payment information from any unsuspecting visitors. Large numbers of people can be targeted in one go.</a:t>
            </a:r>
          </a:p>
          <a:p>
            <a:endParaRPr lang="en-GB" dirty="0"/>
          </a:p>
        </p:txBody>
      </p:sp>
      <p:sp>
        <p:nvSpPr>
          <p:cNvPr id="4" name="Slide Number Placeholder 3"/>
          <p:cNvSpPr>
            <a:spLocks noGrp="1"/>
          </p:cNvSpPr>
          <p:nvPr>
            <p:ph type="sldNum" sz="quarter" idx="10"/>
          </p:nvPr>
        </p:nvSpPr>
        <p:spPr/>
        <p:txBody>
          <a:bodyPr/>
          <a:lstStyle/>
          <a:p>
            <a:fld id="{F583E5AE-30F5-4696-BF79-2FDA039415AD}" type="slidenum">
              <a:rPr lang="en-GB" smtClean="0"/>
              <a:pPr/>
              <a:t>13</a:t>
            </a:fld>
            <a:endParaRPr lang="en-GB" dirty="0"/>
          </a:p>
        </p:txBody>
      </p:sp>
    </p:spTree>
    <p:extLst>
      <p:ext uri="{BB962C8B-B14F-4D97-AF65-F5344CB8AC3E}">
        <p14:creationId xmlns:p14="http://schemas.microsoft.com/office/powerpoint/2010/main" val="2177041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Take a look at this example and decide what type of attack it is.</a:t>
            </a:r>
          </a:p>
          <a:p>
            <a:endParaRPr lang="en-GB" dirty="0"/>
          </a:p>
          <a:p>
            <a:r>
              <a:rPr lang="en-GB" dirty="0"/>
              <a:t>[Allow for thinking time before</a:t>
            </a:r>
            <a:r>
              <a:rPr lang="en-GB" baseline="0" dirty="0"/>
              <a:t> clicking next]</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This is an example of malware. Cyber criminals have been known to drop infected USB memory sticks and other external devices near company premises, hoping for just one person to ‘bite’ and infect the entire system.</a:t>
            </a:r>
            <a:endParaRPr lang="en-GB" dirty="0"/>
          </a:p>
        </p:txBody>
      </p:sp>
      <p:sp>
        <p:nvSpPr>
          <p:cNvPr id="4" name="Slide Number Placeholder 3"/>
          <p:cNvSpPr>
            <a:spLocks noGrp="1"/>
          </p:cNvSpPr>
          <p:nvPr>
            <p:ph type="sldNum" sz="quarter" idx="10"/>
          </p:nvPr>
        </p:nvSpPr>
        <p:spPr/>
        <p:txBody>
          <a:bodyPr/>
          <a:lstStyle/>
          <a:p>
            <a:fld id="{F583E5AE-30F5-4696-BF79-2FDA039415AD}" type="slidenum">
              <a:rPr lang="en-GB" smtClean="0"/>
              <a:pPr/>
              <a:t>14</a:t>
            </a:fld>
            <a:endParaRPr lang="en-GB" dirty="0"/>
          </a:p>
        </p:txBody>
      </p:sp>
    </p:spTree>
    <p:extLst>
      <p:ext uri="{BB962C8B-B14F-4D97-AF65-F5344CB8AC3E}">
        <p14:creationId xmlns:p14="http://schemas.microsoft.com/office/powerpoint/2010/main" val="39529654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Take a look at this example and decide what type of attack it is.</a:t>
            </a:r>
          </a:p>
          <a:p>
            <a:endParaRPr lang="en-GB" dirty="0"/>
          </a:p>
          <a:p>
            <a:r>
              <a:rPr lang="en-GB" dirty="0"/>
              <a:t>[Allow for thinking time before</a:t>
            </a:r>
            <a:r>
              <a:rPr lang="en-GB" baseline="0" dirty="0"/>
              <a:t> clicking next]</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This is an example of coercion. By masquerading as an acquaintance or former work colleague, cyber criminals can trick you into revealing inside information. Or they may be blatant, even offering to pay you to be their ‘mole’.</a:t>
            </a:r>
          </a:p>
          <a:p>
            <a:endParaRPr lang="en-GB" dirty="0"/>
          </a:p>
        </p:txBody>
      </p:sp>
      <p:sp>
        <p:nvSpPr>
          <p:cNvPr id="4" name="Slide Number Placeholder 3"/>
          <p:cNvSpPr>
            <a:spLocks noGrp="1"/>
          </p:cNvSpPr>
          <p:nvPr>
            <p:ph type="sldNum" sz="quarter" idx="10"/>
          </p:nvPr>
        </p:nvSpPr>
        <p:spPr/>
        <p:txBody>
          <a:bodyPr/>
          <a:lstStyle/>
          <a:p>
            <a:fld id="{F583E5AE-30F5-4696-BF79-2FDA039415AD}" type="slidenum">
              <a:rPr lang="en-GB" smtClean="0"/>
              <a:pPr/>
              <a:t>15</a:t>
            </a:fld>
            <a:endParaRPr lang="en-GB" dirty="0"/>
          </a:p>
        </p:txBody>
      </p:sp>
    </p:spTree>
    <p:extLst>
      <p:ext uri="{BB962C8B-B14F-4D97-AF65-F5344CB8AC3E}">
        <p14:creationId xmlns:p14="http://schemas.microsoft.com/office/powerpoint/2010/main" val="1784447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Our Cyber Security policy </a:t>
            </a:r>
            <a:r>
              <a:rPr lang="en-GB" sz="1200" kern="1200" dirty="0">
                <a:solidFill>
                  <a:schemeClr val="tx1"/>
                </a:solidFill>
                <a:latin typeface="+mn-lt"/>
                <a:ea typeface="+mn-ea"/>
                <a:cs typeface="+mn-cs"/>
              </a:rPr>
              <a:t>sets out our rules, processes and procedures designed to protect us from cyber crime.</a:t>
            </a:r>
            <a:endParaRPr lang="en-GB" dirty="0"/>
          </a:p>
          <a:p>
            <a:endParaRPr lang="en-GB" dirty="0"/>
          </a:p>
          <a:p>
            <a:r>
              <a:rPr lang="en-GB" sz="1200" kern="1200" dirty="0">
                <a:solidFill>
                  <a:schemeClr val="tx1"/>
                </a:solidFill>
                <a:latin typeface="+mn-lt"/>
                <a:ea typeface="+mn-ea"/>
                <a:cs typeface="+mn-cs"/>
              </a:rPr>
              <a:t>We are committed to preventing cyber crime by: </a:t>
            </a:r>
          </a:p>
          <a:p>
            <a:endParaRPr lang="en-GB" sz="1200" kern="1200" dirty="0">
              <a:solidFill>
                <a:schemeClr val="tx1"/>
              </a:solidFill>
              <a:latin typeface="+mn-lt"/>
              <a:ea typeface="+mn-ea"/>
              <a:cs typeface="+mn-cs"/>
            </a:endParaRPr>
          </a:p>
          <a:p>
            <a:pPr marL="171450" indent="-171450">
              <a:buFont typeface="Arial" panose="020B0604020202020204" pitchFamily="34" charset="0"/>
              <a:buChar char="•"/>
            </a:pPr>
            <a:r>
              <a:rPr lang="en-GB" dirty="0"/>
              <a:t>Encouraging everyone to get involved and play their part</a:t>
            </a:r>
          </a:p>
          <a:p>
            <a:pPr marL="171450" indent="-171450">
              <a:buFont typeface="Arial" panose="020B0604020202020204" pitchFamily="34" charset="0"/>
              <a:buChar char="•"/>
            </a:pPr>
            <a:r>
              <a:rPr lang="en-GB" dirty="0"/>
              <a:t>Appointing people with responsibility for cyber security</a:t>
            </a:r>
          </a:p>
          <a:p>
            <a:pPr marL="171450" indent="-171450">
              <a:buFont typeface="Arial" panose="020B0604020202020204" pitchFamily="34" charset="0"/>
              <a:buChar char="•"/>
            </a:pPr>
            <a:r>
              <a:rPr lang="en-GB" dirty="0"/>
              <a:t>Having an incident management plan – so we know what to do</a:t>
            </a:r>
          </a:p>
          <a:p>
            <a:pPr marL="171450" indent="-171450">
              <a:buFont typeface="Arial" panose="020B0604020202020204" pitchFamily="34" charset="0"/>
              <a:buChar char="•"/>
            </a:pPr>
            <a:r>
              <a:rPr lang="en-GB" dirty="0"/>
              <a:t>Requiring everyone to read and implement our Cyber Security Policy</a:t>
            </a:r>
          </a:p>
        </p:txBody>
      </p:sp>
      <p:sp>
        <p:nvSpPr>
          <p:cNvPr id="4" name="Slide Number Placeholder 3"/>
          <p:cNvSpPr>
            <a:spLocks noGrp="1"/>
          </p:cNvSpPr>
          <p:nvPr>
            <p:ph type="sldNum" sz="quarter" idx="10"/>
          </p:nvPr>
        </p:nvSpPr>
        <p:spPr/>
        <p:txBody>
          <a:bodyPr/>
          <a:lstStyle/>
          <a:p>
            <a:fld id="{F583E5AE-30F5-4696-BF79-2FDA039415AD}" type="slidenum">
              <a:rPr lang="en-GB" smtClean="0"/>
              <a:pPr/>
              <a:t>16</a:t>
            </a:fld>
            <a:endParaRPr lang="en-GB" dirty="0"/>
          </a:p>
        </p:txBody>
      </p:sp>
    </p:spTree>
    <p:extLst>
      <p:ext uri="{BB962C8B-B14F-4D97-AF65-F5344CB8AC3E}">
        <p14:creationId xmlns:p14="http://schemas.microsoft.com/office/powerpoint/2010/main" val="1160046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Here's what you should do:</a:t>
            </a:r>
          </a:p>
          <a:p>
            <a:endParaRPr lang="en-GB" dirty="0"/>
          </a:p>
          <a:p>
            <a:pPr marL="171450" indent="-171450" fontAlgn="t">
              <a:buFont typeface="Arial" panose="020B0604020202020204" pitchFamily="34" charset="0"/>
              <a:buChar char="•"/>
            </a:pPr>
            <a:r>
              <a:rPr lang="en-GB" dirty="0"/>
              <a:t>Read our Company's Cyber Security Policy – make sure you understand the rules and why they're important</a:t>
            </a:r>
          </a:p>
          <a:p>
            <a:pPr marL="171450" indent="-171450" fontAlgn="t">
              <a:buFont typeface="Arial" panose="020B0604020202020204" pitchFamily="34" charset="0"/>
              <a:buChar char="•"/>
            </a:pPr>
            <a:r>
              <a:rPr lang="en-GB" sz="1200" dirty="0"/>
              <a:t>Be vigilant – cyber criminals can attack anywhere, when you’re working at home, travelling on the Tube, on your way to a meeting, etc</a:t>
            </a:r>
          </a:p>
          <a:p>
            <a:pPr marL="171450" indent="-171450" fontAlgn="t">
              <a:buFont typeface="Arial" panose="020B0604020202020204" pitchFamily="34" charset="0"/>
              <a:buChar char="•"/>
            </a:pPr>
            <a:r>
              <a:rPr lang="en-GB" dirty="0"/>
              <a:t>Keep anti-virus software up-to-date – download updates or patches as soon as they’re available</a:t>
            </a:r>
          </a:p>
          <a:p>
            <a:pPr marL="171450" indent="-171450" fontAlgn="t">
              <a:buFont typeface="Arial" panose="020B0604020202020204" pitchFamily="34" charset="0"/>
              <a:buChar char="•"/>
            </a:pPr>
            <a:r>
              <a:rPr lang="en-GB" dirty="0"/>
              <a:t>Promptly report any signs that your machine may be infected – eg high CPU, slower response, duplicated files, ghosting, etc</a:t>
            </a:r>
          </a:p>
          <a:p>
            <a:pPr marL="171450" indent="-171450" fontAlgn="t">
              <a:buFont typeface="Arial" panose="020B0604020202020204" pitchFamily="34" charset="0"/>
              <a:buChar char="•"/>
            </a:pPr>
            <a:r>
              <a:rPr lang="en-GB" dirty="0"/>
              <a:t>Keep backup copies of all data – this makes us less vulnerable to ransomware attacks</a:t>
            </a:r>
          </a:p>
          <a:p>
            <a:pPr marL="171450" indent="-171450" fontAlgn="t">
              <a:buFont typeface="Arial" panose="020B0604020202020204" pitchFamily="34" charset="0"/>
              <a:buChar char="•"/>
            </a:pPr>
            <a:r>
              <a:rPr lang="en-GB" dirty="0"/>
              <a:t>Tell your manager if you click on a link or download something by accident – the sooner we know, the quicker we can resolve it</a:t>
            </a:r>
          </a:p>
        </p:txBody>
      </p:sp>
      <p:sp>
        <p:nvSpPr>
          <p:cNvPr id="4" name="Slide Number Placeholder 3"/>
          <p:cNvSpPr>
            <a:spLocks noGrp="1"/>
          </p:cNvSpPr>
          <p:nvPr>
            <p:ph type="sldNum" sz="quarter" idx="10"/>
          </p:nvPr>
        </p:nvSpPr>
        <p:spPr/>
        <p:txBody>
          <a:bodyPr/>
          <a:lstStyle/>
          <a:p>
            <a:fld id="{F583E5AE-30F5-4696-BF79-2FDA039415AD}" type="slidenum">
              <a:rPr lang="en-GB" smtClean="0"/>
              <a:pPr/>
              <a:t>17</a:t>
            </a:fld>
            <a:endParaRPr lang="en-GB" dirty="0"/>
          </a:p>
        </p:txBody>
      </p:sp>
    </p:spTree>
    <p:extLst>
      <p:ext uri="{BB962C8B-B14F-4D97-AF65-F5344CB8AC3E}">
        <p14:creationId xmlns:p14="http://schemas.microsoft.com/office/powerpoint/2010/main" val="2195554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Don't:</a:t>
            </a:r>
          </a:p>
          <a:p>
            <a:endParaRPr lang="en-GB" dirty="0"/>
          </a:p>
          <a:p>
            <a:pPr marL="171450" indent="-171450" fontAlgn="t">
              <a:buFont typeface="Arial" panose="020B0604020202020204" pitchFamily="34" charset="0"/>
              <a:buChar char="•"/>
            </a:pPr>
            <a:r>
              <a:rPr lang="en-GB" dirty="0"/>
              <a:t>Respond or click on the links in unsolicited emails</a:t>
            </a:r>
          </a:p>
          <a:p>
            <a:pPr marL="171450" indent="-171450" fontAlgn="t">
              <a:buFont typeface="Arial" panose="020B0604020202020204" pitchFamily="34" charset="0"/>
              <a:buChar char="•"/>
            </a:pPr>
            <a:r>
              <a:rPr lang="en-GB" dirty="0"/>
              <a:t>Advertise where you work on social media – keep information to a minimum (you may be targeted because of where you work)</a:t>
            </a:r>
          </a:p>
          <a:p>
            <a:pPr marL="171450" indent="-171450" fontAlgn="t">
              <a:buFont typeface="Arial" panose="020B0604020202020204" pitchFamily="34" charset="0"/>
              <a:buChar char="•"/>
            </a:pPr>
            <a:r>
              <a:rPr lang="en-GB" dirty="0"/>
              <a:t>Download unauthorised software to our IT systems</a:t>
            </a:r>
          </a:p>
          <a:p>
            <a:pPr marL="171450" indent="-171450" fontAlgn="t">
              <a:buFont typeface="Arial" panose="020B0604020202020204" pitchFamily="34" charset="0"/>
              <a:buChar char="•"/>
            </a:pPr>
            <a:r>
              <a:rPr lang="en-GB" dirty="0"/>
              <a:t>Connect external devices (such as USBs) to our network – if you find a USB, hand it in to IT</a:t>
            </a:r>
          </a:p>
          <a:p>
            <a:pPr marL="171450" indent="-171450" fontAlgn="t">
              <a:buFont typeface="Arial" panose="020B0604020202020204" pitchFamily="34" charset="0"/>
              <a:buChar char="•"/>
            </a:pPr>
            <a:r>
              <a:rPr lang="en-GB" dirty="0"/>
              <a:t>Access social media, gaming or adult sites using work devices – as well as breaching our conduct rules, these sites are often infected with malware</a:t>
            </a:r>
          </a:p>
          <a:p>
            <a:pPr marL="171450" indent="-171450" fontAlgn="t">
              <a:buFont typeface="Arial" panose="020B0604020202020204" pitchFamily="34" charset="0"/>
              <a:buChar char="•"/>
            </a:pPr>
            <a:r>
              <a:rPr lang="en-GB" dirty="0"/>
              <a:t>Use public WiFi to connect to our data or network – anything you type can be seen by others!</a:t>
            </a:r>
          </a:p>
        </p:txBody>
      </p:sp>
      <p:sp>
        <p:nvSpPr>
          <p:cNvPr id="4" name="Slide Number Placeholder 3"/>
          <p:cNvSpPr>
            <a:spLocks noGrp="1"/>
          </p:cNvSpPr>
          <p:nvPr>
            <p:ph type="sldNum" sz="quarter" idx="10"/>
          </p:nvPr>
        </p:nvSpPr>
        <p:spPr/>
        <p:txBody>
          <a:bodyPr/>
          <a:lstStyle/>
          <a:p>
            <a:fld id="{F583E5AE-30F5-4696-BF79-2FDA039415AD}" type="slidenum">
              <a:rPr lang="en-GB" smtClean="0"/>
              <a:pPr/>
              <a:t>18</a:t>
            </a:fld>
            <a:endParaRPr lang="en-GB" dirty="0"/>
          </a:p>
        </p:txBody>
      </p:sp>
    </p:spTree>
    <p:extLst>
      <p:ext uri="{BB962C8B-B14F-4D97-AF65-F5344CB8AC3E}">
        <p14:creationId xmlns:p14="http://schemas.microsoft.com/office/powerpoint/2010/main" val="26946362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Don't:</a:t>
            </a:r>
          </a:p>
          <a:p>
            <a:endParaRPr lang="en-GB" dirty="0"/>
          </a:p>
          <a:p>
            <a:pPr marL="171450" indent="-171450" fontAlgn="t">
              <a:buFont typeface="Arial" panose="020B0604020202020204" pitchFamily="34" charset="0"/>
              <a:buChar char="•"/>
            </a:pPr>
            <a:r>
              <a:rPr lang="en-GB" dirty="0"/>
              <a:t>Respond or click on the links in unsolicited emails</a:t>
            </a:r>
          </a:p>
          <a:p>
            <a:pPr marL="171450" indent="-171450" fontAlgn="t">
              <a:buFont typeface="Arial" panose="020B0604020202020204" pitchFamily="34" charset="0"/>
              <a:buChar char="•"/>
            </a:pPr>
            <a:r>
              <a:rPr lang="en-GB" dirty="0"/>
              <a:t>Advertise where you work on social media – keep information to a minimum (you may be targeted because of where you work)</a:t>
            </a:r>
          </a:p>
          <a:p>
            <a:pPr marL="171450" indent="-171450" fontAlgn="t">
              <a:buFont typeface="Arial" panose="020B0604020202020204" pitchFamily="34" charset="0"/>
              <a:buChar char="•"/>
            </a:pPr>
            <a:r>
              <a:rPr lang="en-GB" dirty="0"/>
              <a:t>Download unauthorised software to our IT systems</a:t>
            </a:r>
          </a:p>
          <a:p>
            <a:pPr marL="171450" indent="-171450" fontAlgn="t">
              <a:buFont typeface="Arial" panose="020B0604020202020204" pitchFamily="34" charset="0"/>
              <a:buChar char="•"/>
            </a:pPr>
            <a:r>
              <a:rPr lang="en-GB" dirty="0"/>
              <a:t>Connect external devices (such as USBs) to our network – if you find a USB, hand it in to IT</a:t>
            </a:r>
          </a:p>
          <a:p>
            <a:pPr marL="171450" indent="-171450" fontAlgn="t">
              <a:buFont typeface="Arial" panose="020B0604020202020204" pitchFamily="34" charset="0"/>
              <a:buChar char="•"/>
            </a:pPr>
            <a:r>
              <a:rPr lang="en-GB" dirty="0"/>
              <a:t>Access social media, gaming or adult sites using work devices – as well as breaching our conduct rules, these sites are often infected with malware</a:t>
            </a:r>
          </a:p>
          <a:p>
            <a:pPr marL="171450" indent="-171450" fontAlgn="t">
              <a:buFont typeface="Arial" panose="020B0604020202020204" pitchFamily="34" charset="0"/>
              <a:buChar char="•"/>
            </a:pPr>
            <a:r>
              <a:rPr lang="en-GB" dirty="0"/>
              <a:t>Use public WiFi to connect to our data or network – anything you type can be seen by others!</a:t>
            </a:r>
          </a:p>
        </p:txBody>
      </p:sp>
      <p:sp>
        <p:nvSpPr>
          <p:cNvPr id="4" name="Slide Number Placeholder 3"/>
          <p:cNvSpPr>
            <a:spLocks noGrp="1"/>
          </p:cNvSpPr>
          <p:nvPr>
            <p:ph type="sldNum" sz="quarter" idx="10"/>
          </p:nvPr>
        </p:nvSpPr>
        <p:spPr/>
        <p:txBody>
          <a:bodyPr/>
          <a:lstStyle/>
          <a:p>
            <a:fld id="{F583E5AE-30F5-4696-BF79-2FDA039415AD}" type="slidenum">
              <a:rPr lang="en-GB" smtClean="0"/>
              <a:pPr/>
              <a:t>19</a:t>
            </a:fld>
            <a:endParaRPr lang="en-GB" dirty="0"/>
          </a:p>
        </p:txBody>
      </p:sp>
    </p:spTree>
    <p:extLst>
      <p:ext uri="{BB962C8B-B14F-4D97-AF65-F5344CB8AC3E}">
        <p14:creationId xmlns:p14="http://schemas.microsoft.com/office/powerpoint/2010/main" val="484750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GB" dirty="0"/>
              <a:t>You can get more help and information on this issue from these contacts.</a:t>
            </a:r>
          </a:p>
          <a:p>
            <a:endParaRPr lang="en-GB" dirty="0"/>
          </a:p>
          <a:p>
            <a:r>
              <a:rPr lang="en-GB" dirty="0"/>
              <a:t>Or, for a more in-depth look at this topic, access our self-study course.</a:t>
            </a:r>
          </a:p>
        </p:txBody>
      </p:sp>
      <p:sp>
        <p:nvSpPr>
          <p:cNvPr id="4" name="Slide Number Placeholder 3"/>
          <p:cNvSpPr>
            <a:spLocks noGrp="1"/>
          </p:cNvSpPr>
          <p:nvPr>
            <p:ph type="sldNum" sz="quarter" idx="10"/>
          </p:nvPr>
        </p:nvSpPr>
        <p:spPr/>
        <p:txBody>
          <a:bodyPr/>
          <a:lstStyle/>
          <a:p>
            <a:fld id="{F583E5AE-30F5-4696-BF79-2FDA039415AD}" type="slidenum">
              <a:rPr lang="en-GB" smtClean="0"/>
              <a:pPr/>
              <a:t>21</a:t>
            </a:fld>
            <a:endParaRPr lang="en-GB" dirty="0"/>
          </a:p>
        </p:txBody>
      </p:sp>
    </p:spTree>
    <p:extLst>
      <p:ext uri="{BB962C8B-B14F-4D97-AF65-F5344CB8AC3E}">
        <p14:creationId xmlns:p14="http://schemas.microsoft.com/office/powerpoint/2010/main" val="10672037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46947"/>
            <a:ext cx="9144000" cy="1665115"/>
          </a:xfrm>
        </p:spPr>
        <p:txBody>
          <a:bodyPr anchor="b">
            <a:normAutofit/>
          </a:bodyPr>
          <a:lstStyle>
            <a:lvl1pPr algn="ctr">
              <a:defRPr sz="5400"/>
            </a:lvl1pPr>
          </a:lstStyle>
          <a:p>
            <a:r>
              <a:rPr lang="en-US"/>
              <a:t>Click to edit Master title style</a:t>
            </a:r>
            <a:endParaRPr lang="en-GB" dirty="0"/>
          </a:p>
        </p:txBody>
      </p:sp>
      <p:sp>
        <p:nvSpPr>
          <p:cNvPr id="3" name="Subtitle 2"/>
          <p:cNvSpPr>
            <a:spLocks noGrp="1"/>
          </p:cNvSpPr>
          <p:nvPr>
            <p:ph type="subTitle" idx="1"/>
          </p:nvPr>
        </p:nvSpPr>
        <p:spPr>
          <a:xfrm>
            <a:off x="1524000" y="4364033"/>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p>
            <a:fld id="{DE4498B5-B178-4C8D-BB89-288B4A4CBF7E}" type="datetime1">
              <a:rPr lang="en-GB" smtClean="0"/>
              <a:t>28/03/2022</a:t>
            </a:fld>
            <a:endParaRPr lang="en-GB" dirty="0"/>
          </a:p>
        </p:txBody>
      </p:sp>
      <p:sp>
        <p:nvSpPr>
          <p:cNvPr id="5" name="Footer Placeholder 4"/>
          <p:cNvSpPr>
            <a:spLocks noGrp="1"/>
          </p:cNvSpPr>
          <p:nvPr>
            <p:ph type="ftr" sz="quarter" idx="11"/>
          </p:nvPr>
        </p:nvSpPr>
        <p:spPr/>
        <p:txBody>
          <a:bodyPr/>
          <a:lstStyle>
            <a:lvl1pPr>
              <a:defRPr sz="800"/>
            </a:lvl1pPr>
          </a:lstStyle>
          <a:p>
            <a:r>
              <a:rPr lang="en-GB" dirty="0"/>
              <a:t>Copyright © 2014 Ahead MG</a:t>
            </a:r>
          </a:p>
        </p:txBody>
      </p:sp>
      <p:sp>
        <p:nvSpPr>
          <p:cNvPr id="6" name="Slide Number Placeholder 5"/>
          <p:cNvSpPr>
            <a:spLocks noGrp="1"/>
          </p:cNvSpPr>
          <p:nvPr>
            <p:ph type="sldNum" sz="quarter" idx="12"/>
          </p:nvPr>
        </p:nvSpPr>
        <p:spPr/>
        <p:txBody>
          <a:bodyPr/>
          <a:lstStyle/>
          <a:p>
            <a:fld id="{BB6DD6ED-F778-4AF8-9BDF-BF87ACD332E4}" type="slidenum">
              <a:rPr lang="en-GB" smtClean="0"/>
              <a:t>‹#›</a:t>
            </a:fld>
            <a:endParaRPr lang="en-GB"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18612" y="223892"/>
            <a:ext cx="4194564" cy="1586466"/>
          </a:xfrm>
          <a:prstGeom prst="rect">
            <a:avLst/>
          </a:prstGeom>
        </p:spPr>
      </p:pic>
      <p:cxnSp>
        <p:nvCxnSpPr>
          <p:cNvPr id="10" name="Straight Connector 9"/>
          <p:cNvCxnSpPr/>
          <p:nvPr userDrawn="1"/>
        </p:nvCxnSpPr>
        <p:spPr>
          <a:xfrm>
            <a:off x="1524000" y="4364033"/>
            <a:ext cx="9144000" cy="0"/>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1776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044000"/>
          </a:xfrm>
        </p:spPr>
        <p:txBody>
          <a:bodyPr>
            <a:normAutofit/>
          </a:bodyPr>
          <a:lstStyle>
            <a:lvl1pPr>
              <a:defRPr sz="3600"/>
            </a:lvl1pPr>
          </a:lstStyle>
          <a:p>
            <a:r>
              <a:rPr lang="en-US" dirty="0"/>
              <a:t>Click to edit Master title style</a:t>
            </a:r>
            <a:endParaRPr lang="en-GB" dirty="0"/>
          </a:p>
        </p:txBody>
      </p:sp>
      <p:sp>
        <p:nvSpPr>
          <p:cNvPr id="3" name="Content Placeholder 2"/>
          <p:cNvSpPr>
            <a:spLocks noGrp="1"/>
          </p:cNvSpPr>
          <p:nvPr>
            <p:ph idx="1"/>
          </p:nvPr>
        </p:nvSpPr>
        <p:spPr>
          <a:xfrm>
            <a:off x="838200" y="1119423"/>
            <a:ext cx="10515600" cy="4561108"/>
          </a:xfrm>
        </p:spPr>
        <p:txBody>
          <a:bodyPr/>
          <a:lstStyle>
            <a:lvl1pPr marL="228600" indent="-228600">
              <a:buFontTx/>
              <a:buBlip>
                <a:blip r:embed="rId2"/>
              </a:buBlip>
              <a:defRPr/>
            </a:lvl1pPr>
            <a:lvl2pPr>
              <a:buClr>
                <a:srgbClr val="0070C0"/>
              </a:buClr>
              <a:defRPr/>
            </a:lvl2pPr>
            <a:lvl3pPr>
              <a:buClr>
                <a:srgbClr val="0070C0"/>
              </a:buClr>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3593AEB7-BA81-4A79-A23A-97D5B0D471B0}" type="datetime1">
              <a:rPr lang="en-GB" smtClean="0"/>
              <a:t>28/03/2022</a:t>
            </a:fld>
            <a:endParaRPr lang="en-GB" dirty="0"/>
          </a:p>
        </p:txBody>
      </p:sp>
      <p:sp>
        <p:nvSpPr>
          <p:cNvPr id="5" name="Footer Placeholder 4"/>
          <p:cNvSpPr>
            <a:spLocks noGrp="1"/>
          </p:cNvSpPr>
          <p:nvPr>
            <p:ph type="ftr" sz="quarter" idx="11"/>
          </p:nvPr>
        </p:nvSpPr>
        <p:spPr/>
        <p:txBody>
          <a:bodyPr/>
          <a:lstStyle>
            <a:lvl1pPr>
              <a:defRPr sz="800"/>
            </a:lvl1pPr>
          </a:lstStyle>
          <a:p>
            <a:r>
              <a:rPr lang="en-GB" dirty="0"/>
              <a:t>Copyright © 2014 Ahead MG</a:t>
            </a:r>
          </a:p>
        </p:txBody>
      </p:sp>
      <p:sp>
        <p:nvSpPr>
          <p:cNvPr id="6" name="Slide Number Placeholder 5"/>
          <p:cNvSpPr>
            <a:spLocks noGrp="1"/>
          </p:cNvSpPr>
          <p:nvPr>
            <p:ph type="sldNum" sz="quarter" idx="12"/>
          </p:nvPr>
        </p:nvSpPr>
        <p:spPr/>
        <p:txBody>
          <a:bodyPr/>
          <a:lstStyle/>
          <a:p>
            <a:fld id="{BB6DD6ED-F778-4AF8-9BDF-BF87ACD332E4}" type="slidenum">
              <a:rPr lang="en-GB" smtClean="0"/>
              <a:t>‹#›</a:t>
            </a:fld>
            <a:endParaRPr lang="en-GB" dirty="0"/>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8" name="Straight Connector 7"/>
          <p:cNvCxnSpPr/>
          <p:nvPr userDrawn="1"/>
        </p:nvCxnSpPr>
        <p:spPr>
          <a:xfrm flipV="1">
            <a:off x="838200" y="87752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4121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4000"/>
          </a:xfrm>
        </p:spPr>
        <p:txBody>
          <a:bodyPr/>
          <a:lstStyle/>
          <a:p>
            <a:r>
              <a:rPr lang="en-US"/>
              <a:t>Click to edit Master title style</a:t>
            </a:r>
            <a:endParaRPr lang="en-GB" dirty="0"/>
          </a:p>
        </p:txBody>
      </p:sp>
      <p:sp>
        <p:nvSpPr>
          <p:cNvPr id="3" name="Content Placeholder 2"/>
          <p:cNvSpPr>
            <a:spLocks noGrp="1"/>
          </p:cNvSpPr>
          <p:nvPr>
            <p:ph sz="half" idx="1"/>
          </p:nvPr>
        </p:nvSpPr>
        <p:spPr>
          <a:xfrm>
            <a:off x="838200" y="1588512"/>
            <a:ext cx="5181600" cy="4593113"/>
          </a:xfrm>
        </p:spPr>
        <p:txBody>
          <a:bodyPr/>
          <a:lstStyle>
            <a:lvl1pPr marL="228600" indent="-228600">
              <a:buFontTx/>
              <a:buBlip>
                <a:blip r:embed="rId2"/>
              </a:buBlip>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583850"/>
            <a:ext cx="5181600" cy="4593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3090D7F8-BD0F-4737-AF69-54508206AC02}" type="datetime1">
              <a:rPr lang="en-GB" smtClean="0"/>
              <a:t>28/03/2022</a:t>
            </a:fld>
            <a:endParaRPr lang="en-GB" dirty="0"/>
          </a:p>
        </p:txBody>
      </p:sp>
      <p:sp>
        <p:nvSpPr>
          <p:cNvPr id="6" name="Footer Placeholder 5"/>
          <p:cNvSpPr>
            <a:spLocks noGrp="1"/>
          </p:cNvSpPr>
          <p:nvPr>
            <p:ph type="ftr" sz="quarter" idx="11"/>
          </p:nvPr>
        </p:nvSpPr>
        <p:spPr/>
        <p:txBody>
          <a:bodyPr/>
          <a:lstStyle>
            <a:lvl1pPr>
              <a:defRPr sz="800"/>
            </a:lvl1pPr>
          </a:lstStyle>
          <a:p>
            <a:r>
              <a:rPr lang="en-GB" dirty="0"/>
              <a:t>Copyright © 2014 Ahead MG</a:t>
            </a:r>
          </a:p>
        </p:txBody>
      </p:sp>
      <p:sp>
        <p:nvSpPr>
          <p:cNvPr id="7" name="Slide Number Placeholder 6"/>
          <p:cNvSpPr>
            <a:spLocks noGrp="1"/>
          </p:cNvSpPr>
          <p:nvPr>
            <p:ph type="sldNum" sz="quarter" idx="12"/>
          </p:nvPr>
        </p:nvSpPr>
        <p:spPr/>
        <p:txBody>
          <a:bodyPr/>
          <a:lstStyle/>
          <a:p>
            <a:fld id="{BB6DD6ED-F778-4AF8-9BDF-BF87ACD332E4}" type="slidenum">
              <a:rPr lang="en-GB" smtClean="0"/>
              <a:t>‹#›</a:t>
            </a:fld>
            <a:endParaRPr lang="en-GB" dirty="0"/>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12" name="Straight Connector 11"/>
          <p:cNvCxnSpPr/>
          <p:nvPr userDrawn="1"/>
        </p:nvCxnSpPr>
        <p:spPr>
          <a:xfrm flipV="1">
            <a:off x="838200" y="126541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4697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4"/>
            <a:ext cx="10515600" cy="1044000"/>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3248F4B-F43D-48F0-A2C4-89B74AF2E09D}" type="datetime1">
              <a:rPr lang="en-GB" smtClean="0"/>
              <a:t>28/03/2022</a:t>
            </a:fld>
            <a:endParaRPr lang="en-GB" dirty="0"/>
          </a:p>
        </p:txBody>
      </p:sp>
      <p:sp>
        <p:nvSpPr>
          <p:cNvPr id="8" name="Footer Placeholder 7"/>
          <p:cNvSpPr>
            <a:spLocks noGrp="1"/>
          </p:cNvSpPr>
          <p:nvPr>
            <p:ph type="ftr" sz="quarter" idx="11"/>
          </p:nvPr>
        </p:nvSpPr>
        <p:spPr/>
        <p:txBody>
          <a:bodyPr/>
          <a:lstStyle/>
          <a:p>
            <a:r>
              <a:rPr lang="en-GB" dirty="0"/>
              <a:t>Copyright © 2014 Ahead MG</a:t>
            </a:r>
          </a:p>
        </p:txBody>
      </p:sp>
      <p:sp>
        <p:nvSpPr>
          <p:cNvPr id="9" name="Slide Number Placeholder 8"/>
          <p:cNvSpPr>
            <a:spLocks noGrp="1"/>
          </p:cNvSpPr>
          <p:nvPr>
            <p:ph type="sldNum" sz="quarter" idx="12"/>
          </p:nvPr>
        </p:nvSpPr>
        <p:spPr/>
        <p:txBody>
          <a:bodyPr/>
          <a:lstStyle/>
          <a:p>
            <a:fld id="{BB6DD6ED-F778-4AF8-9BDF-BF87ACD332E4}" type="slidenum">
              <a:rPr lang="en-GB" smtClean="0"/>
              <a:t>‹#›</a:t>
            </a:fld>
            <a:endParaRPr lang="en-GB"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12" name="Straight Connector 11"/>
          <p:cNvCxnSpPr/>
          <p:nvPr userDrawn="1"/>
        </p:nvCxnSpPr>
        <p:spPr>
          <a:xfrm flipV="1">
            <a:off x="838200" y="126541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5235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1044000"/>
          </a:xfrm>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DED22E0-99F7-4EDB-8F6A-39229F180AE2}" type="datetime1">
              <a:rPr lang="en-GB" smtClean="0"/>
              <a:t>28/03/2022</a:t>
            </a:fld>
            <a:endParaRPr lang="en-GB" dirty="0"/>
          </a:p>
        </p:txBody>
      </p:sp>
      <p:sp>
        <p:nvSpPr>
          <p:cNvPr id="4" name="Footer Placeholder 3"/>
          <p:cNvSpPr>
            <a:spLocks noGrp="1"/>
          </p:cNvSpPr>
          <p:nvPr>
            <p:ph type="ftr" sz="quarter" idx="11"/>
          </p:nvPr>
        </p:nvSpPr>
        <p:spPr/>
        <p:txBody>
          <a:bodyPr/>
          <a:lstStyle/>
          <a:p>
            <a:r>
              <a:rPr lang="en-GB" dirty="0"/>
              <a:t>Copyright © 2014 Ahead MG</a:t>
            </a:r>
          </a:p>
        </p:txBody>
      </p:sp>
      <p:sp>
        <p:nvSpPr>
          <p:cNvPr id="5" name="Slide Number Placeholder 4"/>
          <p:cNvSpPr>
            <a:spLocks noGrp="1"/>
          </p:cNvSpPr>
          <p:nvPr>
            <p:ph type="sldNum" sz="quarter" idx="12"/>
          </p:nvPr>
        </p:nvSpPr>
        <p:spPr/>
        <p:txBody>
          <a:bodyPr/>
          <a:lstStyle/>
          <a:p>
            <a:fld id="{BB6DD6ED-F778-4AF8-9BDF-BF87ACD332E4}" type="slidenum">
              <a:rPr lang="en-GB" smtClean="0"/>
              <a:t>‹#›</a:t>
            </a:fld>
            <a:endParaRPr lang="en-GB" dirty="0"/>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8" name="Straight Connector 7"/>
          <p:cNvCxnSpPr/>
          <p:nvPr userDrawn="1"/>
        </p:nvCxnSpPr>
        <p:spPr>
          <a:xfrm flipV="1">
            <a:off x="838200" y="126541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8641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620F54-CA8A-4CF3-AE75-A82C53CD0D09}" type="datetime1">
              <a:rPr lang="en-GB" smtClean="0"/>
              <a:t>28/03/2022</a:t>
            </a:fld>
            <a:endParaRPr lang="en-GB" dirty="0"/>
          </a:p>
        </p:txBody>
      </p:sp>
      <p:sp>
        <p:nvSpPr>
          <p:cNvPr id="3" name="Footer Placeholder 2"/>
          <p:cNvSpPr>
            <a:spLocks noGrp="1"/>
          </p:cNvSpPr>
          <p:nvPr>
            <p:ph type="ftr" sz="quarter" idx="11"/>
          </p:nvPr>
        </p:nvSpPr>
        <p:spPr/>
        <p:txBody>
          <a:bodyPr/>
          <a:lstStyle/>
          <a:p>
            <a:r>
              <a:rPr lang="en-GB" dirty="0"/>
              <a:t>Copyright © 2014 Ahead MG</a:t>
            </a:r>
          </a:p>
        </p:txBody>
      </p:sp>
      <p:sp>
        <p:nvSpPr>
          <p:cNvPr id="4" name="Slide Number Placeholder 3"/>
          <p:cNvSpPr>
            <a:spLocks noGrp="1"/>
          </p:cNvSpPr>
          <p:nvPr>
            <p:ph type="sldNum" sz="quarter" idx="12"/>
          </p:nvPr>
        </p:nvSpPr>
        <p:spPr/>
        <p:txBody>
          <a:bodyPr/>
          <a:lstStyle/>
          <a:p>
            <a:fld id="{BB6DD6ED-F778-4AF8-9BDF-BF87ACD332E4}" type="slidenum">
              <a:rPr lang="en-GB" smtClean="0"/>
              <a:t>‹#›</a:t>
            </a:fld>
            <a:endParaRPr lang="en-GB" dirty="0"/>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spTree>
    <p:extLst>
      <p:ext uri="{BB962C8B-B14F-4D97-AF65-F5344CB8AC3E}">
        <p14:creationId xmlns:p14="http://schemas.microsoft.com/office/powerpoint/2010/main" val="1480366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F408F6-B986-4E0F-9AE4-9CD600609E59}" type="datetime1">
              <a:rPr lang="en-GB" smtClean="0"/>
              <a:t>28/03/2022</a:t>
            </a:fld>
            <a:endParaRPr lang="en-GB" dirty="0"/>
          </a:p>
        </p:txBody>
      </p:sp>
      <p:sp>
        <p:nvSpPr>
          <p:cNvPr id="6" name="Footer Placeholder 5"/>
          <p:cNvSpPr>
            <a:spLocks noGrp="1"/>
          </p:cNvSpPr>
          <p:nvPr>
            <p:ph type="ftr" sz="quarter" idx="11"/>
          </p:nvPr>
        </p:nvSpPr>
        <p:spPr/>
        <p:txBody>
          <a:bodyPr/>
          <a:lstStyle/>
          <a:p>
            <a:r>
              <a:rPr lang="en-GB" dirty="0"/>
              <a:t>Copyright © 2014 Ahead MG</a:t>
            </a:r>
          </a:p>
        </p:txBody>
      </p:sp>
      <p:sp>
        <p:nvSpPr>
          <p:cNvPr id="7" name="Slide Number Placeholder 6"/>
          <p:cNvSpPr>
            <a:spLocks noGrp="1"/>
          </p:cNvSpPr>
          <p:nvPr>
            <p:ph type="sldNum" sz="quarter" idx="12"/>
          </p:nvPr>
        </p:nvSpPr>
        <p:spPr/>
        <p:txBody>
          <a:bodyPr/>
          <a:lstStyle/>
          <a:p>
            <a:fld id="{BB6DD6ED-F778-4AF8-9BDF-BF87ACD332E4}" type="slidenum">
              <a:rPr lang="en-GB" smtClean="0"/>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10" name="Straight Connector 9"/>
          <p:cNvCxnSpPr/>
          <p:nvPr userDrawn="1"/>
        </p:nvCxnSpPr>
        <p:spPr>
          <a:xfrm flipV="1">
            <a:off x="838200" y="2057400"/>
            <a:ext cx="3933825"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6761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E06F07-0390-4A01-9282-2DC324F4ED09}" type="datetime1">
              <a:rPr lang="en-GB" smtClean="0"/>
              <a:t>28/03/2022</a:t>
            </a:fld>
            <a:endParaRPr lang="en-GB" dirty="0"/>
          </a:p>
        </p:txBody>
      </p:sp>
      <p:sp>
        <p:nvSpPr>
          <p:cNvPr id="6" name="Footer Placeholder 5"/>
          <p:cNvSpPr>
            <a:spLocks noGrp="1"/>
          </p:cNvSpPr>
          <p:nvPr>
            <p:ph type="ftr" sz="quarter" idx="11"/>
          </p:nvPr>
        </p:nvSpPr>
        <p:spPr/>
        <p:txBody>
          <a:bodyPr/>
          <a:lstStyle/>
          <a:p>
            <a:r>
              <a:rPr lang="en-GB" dirty="0"/>
              <a:t>Copyright © 2014 Ahead MG</a:t>
            </a:r>
          </a:p>
        </p:txBody>
      </p:sp>
      <p:sp>
        <p:nvSpPr>
          <p:cNvPr id="7" name="Slide Number Placeholder 6"/>
          <p:cNvSpPr>
            <a:spLocks noGrp="1"/>
          </p:cNvSpPr>
          <p:nvPr>
            <p:ph type="sldNum" sz="quarter" idx="12"/>
          </p:nvPr>
        </p:nvSpPr>
        <p:spPr/>
        <p:txBody>
          <a:bodyPr/>
          <a:lstStyle/>
          <a:p>
            <a:fld id="{BB6DD6ED-F778-4AF8-9BDF-BF87ACD332E4}" type="slidenum">
              <a:rPr lang="en-GB" smtClean="0"/>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09841" y="158395"/>
            <a:ext cx="1701949" cy="643710"/>
          </a:xfrm>
          <a:prstGeom prst="rect">
            <a:avLst/>
          </a:prstGeom>
        </p:spPr>
      </p:pic>
      <p:cxnSp>
        <p:nvCxnSpPr>
          <p:cNvPr id="10" name="Straight Connector 9"/>
          <p:cNvCxnSpPr/>
          <p:nvPr userDrawn="1"/>
        </p:nvCxnSpPr>
        <p:spPr>
          <a:xfrm flipV="1">
            <a:off x="838200" y="2057400"/>
            <a:ext cx="3933825" cy="4525"/>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9534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44000"/>
          </a:xfrm>
        </p:spPr>
        <p:txBody>
          <a:body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15111E-2A36-4FCB-B3A8-B0D7AD65D60E}" type="datetime1">
              <a:rPr lang="en-GB" smtClean="0"/>
              <a:t>28/03/2022</a:t>
            </a:fld>
            <a:endParaRPr lang="en-GB" dirty="0"/>
          </a:p>
        </p:txBody>
      </p:sp>
      <p:sp>
        <p:nvSpPr>
          <p:cNvPr id="5" name="Footer Placeholder 4"/>
          <p:cNvSpPr>
            <a:spLocks noGrp="1"/>
          </p:cNvSpPr>
          <p:nvPr>
            <p:ph type="ftr" sz="quarter" idx="11"/>
          </p:nvPr>
        </p:nvSpPr>
        <p:spPr/>
        <p:txBody>
          <a:bodyPr/>
          <a:lstStyle/>
          <a:p>
            <a:r>
              <a:rPr lang="en-GB" dirty="0"/>
              <a:t>Copyright © 2014 Ahead MG</a:t>
            </a:r>
          </a:p>
        </p:txBody>
      </p:sp>
      <p:sp>
        <p:nvSpPr>
          <p:cNvPr id="6" name="Slide Number Placeholder 5"/>
          <p:cNvSpPr>
            <a:spLocks noGrp="1"/>
          </p:cNvSpPr>
          <p:nvPr>
            <p:ph type="sldNum" sz="quarter" idx="12"/>
          </p:nvPr>
        </p:nvSpPr>
        <p:spPr/>
        <p:txBody>
          <a:bodyPr/>
          <a:lstStyle/>
          <a:p>
            <a:fld id="{BB6DD6ED-F778-4AF8-9BDF-BF87ACD332E4}" type="slidenum">
              <a:rPr lang="en-GB" smtClean="0"/>
              <a:t>‹#›</a:t>
            </a:fld>
            <a:endParaRPr lang="en-GB" dirty="0"/>
          </a:p>
        </p:txBody>
      </p:sp>
      <p:cxnSp>
        <p:nvCxnSpPr>
          <p:cNvPr id="8" name="Straight Connector 7"/>
          <p:cNvCxnSpPr/>
          <p:nvPr userDrawn="1"/>
        </p:nvCxnSpPr>
        <p:spPr>
          <a:xfrm flipV="1">
            <a:off x="838200" y="1265418"/>
            <a:ext cx="10515600" cy="31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674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51D9093-16C8-4219-ABAA-6AC908C96DF9}" type="datetime1">
              <a:rPr lang="en-GB" smtClean="0"/>
              <a:t>28/03/2022</a:t>
            </a:fld>
            <a:endParaRPr lang="en-GB" dirty="0"/>
          </a:p>
        </p:txBody>
      </p:sp>
      <p:sp>
        <p:nvSpPr>
          <p:cNvPr id="5" name="Footer Placeholder 4"/>
          <p:cNvSpPr>
            <a:spLocks noGrp="1"/>
          </p:cNvSpPr>
          <p:nvPr>
            <p:ph type="ftr" sz="quarter" idx="11"/>
          </p:nvPr>
        </p:nvSpPr>
        <p:spPr/>
        <p:txBody>
          <a:bodyPr/>
          <a:lstStyle/>
          <a:p>
            <a:r>
              <a:rPr lang="en-GB" dirty="0"/>
              <a:t>Copyright © 2014 Ahead MG</a:t>
            </a:r>
          </a:p>
        </p:txBody>
      </p:sp>
      <p:sp>
        <p:nvSpPr>
          <p:cNvPr id="6" name="Slide Number Placeholder 5"/>
          <p:cNvSpPr>
            <a:spLocks noGrp="1"/>
          </p:cNvSpPr>
          <p:nvPr>
            <p:ph type="sldNum" sz="quarter" idx="12"/>
          </p:nvPr>
        </p:nvSpPr>
        <p:spPr/>
        <p:txBody>
          <a:bodyPr/>
          <a:lstStyle/>
          <a:p>
            <a:fld id="{BB6DD6ED-F778-4AF8-9BDF-BF87ACD332E4}" type="slidenum">
              <a:rPr lang="en-GB" smtClean="0"/>
              <a:t>‹#›</a:t>
            </a:fld>
            <a:endParaRPr lang="en-GB" dirty="0"/>
          </a:p>
        </p:txBody>
      </p:sp>
    </p:spTree>
    <p:extLst>
      <p:ext uri="{BB962C8B-B14F-4D97-AF65-F5344CB8AC3E}">
        <p14:creationId xmlns:p14="http://schemas.microsoft.com/office/powerpoint/2010/main" val="2553796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gi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1D2DAB-70BF-49C1-881E-7C19F28F8DD4}" type="datetime1">
              <a:rPr lang="en-GB" smtClean="0"/>
              <a:t>28/03/2022</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800">
                <a:solidFill>
                  <a:schemeClr val="tx1">
                    <a:tint val="75000"/>
                  </a:schemeClr>
                </a:solidFill>
              </a:defRPr>
            </a:lvl1pPr>
          </a:lstStyle>
          <a:p>
            <a:r>
              <a:rPr lang="en-GB" dirty="0"/>
              <a:t>Copyright © 2014 Ahead MG</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6DD6ED-F778-4AF8-9BDF-BF87ACD332E4}" type="slidenum">
              <a:rPr lang="en-GB" smtClean="0"/>
              <a:t>‹#›</a:t>
            </a:fld>
            <a:endParaRPr lang="en-GB" dirty="0"/>
          </a:p>
        </p:txBody>
      </p:sp>
    </p:spTree>
    <p:extLst>
      <p:ext uri="{BB962C8B-B14F-4D97-AF65-F5344CB8AC3E}">
        <p14:creationId xmlns:p14="http://schemas.microsoft.com/office/powerpoint/2010/main" val="3471729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Tx/>
        <a:buBlip>
          <a:blip r:embed="rId12"/>
        </a:buBlip>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70C0"/>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z="6000" dirty="0"/>
              <a:t>Cyber Security </a:t>
            </a:r>
            <a:br>
              <a:rPr lang="en-GB" dirty="0"/>
            </a:br>
            <a:br>
              <a:rPr lang="en-GB" dirty="0"/>
            </a:br>
            <a:r>
              <a:rPr lang="en-GB" sz="3600" dirty="0"/>
              <a:t>Training Presentation</a:t>
            </a:r>
          </a:p>
        </p:txBody>
      </p:sp>
      <p:sp>
        <p:nvSpPr>
          <p:cNvPr id="3" name="Subtitle 2"/>
          <p:cNvSpPr>
            <a:spLocks noGrp="1"/>
          </p:cNvSpPr>
          <p:nvPr>
            <p:ph type="subTitle" idx="1"/>
          </p:nvPr>
        </p:nvSpPr>
        <p:spPr/>
        <p:txBody>
          <a:bodyPr/>
          <a:lstStyle/>
          <a:p>
            <a:r>
              <a:rPr lang="en-GB" dirty="0"/>
              <a:t>2022</a:t>
            </a:r>
          </a:p>
        </p:txBody>
      </p:sp>
    </p:spTree>
    <p:extLst>
      <p:ext uri="{BB962C8B-B14F-4D97-AF65-F5344CB8AC3E}">
        <p14:creationId xmlns:p14="http://schemas.microsoft.com/office/powerpoint/2010/main" val="302721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Learning Objectives</a:t>
            </a:r>
          </a:p>
        </p:txBody>
      </p:sp>
      <p:sp>
        <p:nvSpPr>
          <p:cNvPr id="3" name="Content Placeholder 2"/>
          <p:cNvSpPr>
            <a:spLocks noGrp="1"/>
          </p:cNvSpPr>
          <p:nvPr>
            <p:ph idx="1"/>
          </p:nvPr>
        </p:nvSpPr>
        <p:spPr>
          <a:xfrm>
            <a:off x="508001" y="2055813"/>
            <a:ext cx="5579148" cy="4121151"/>
          </a:xfrm>
        </p:spPr>
        <p:txBody>
          <a:bodyPr/>
          <a:lstStyle/>
          <a:p>
            <a:pPr>
              <a:buClr>
                <a:srgbClr val="2C68B1"/>
              </a:buClr>
              <a:buFont typeface="Arial" panose="020B0604020202020204" pitchFamily="34" charset="0"/>
              <a:buChar char="•"/>
            </a:pPr>
            <a:r>
              <a:rPr lang="en-GB" sz="2400" dirty="0"/>
              <a:t> Understand the scale of the  threat</a:t>
            </a:r>
            <a:br>
              <a:rPr lang="en-GB" sz="2400" dirty="0"/>
            </a:br>
            <a:endParaRPr lang="en-GB" sz="2400" dirty="0"/>
          </a:p>
          <a:p>
            <a:pPr>
              <a:buClr>
                <a:srgbClr val="2C68B1"/>
              </a:buClr>
              <a:buFont typeface="Arial" panose="020B0604020202020204" pitchFamily="34" charset="0"/>
              <a:buChar char="•"/>
            </a:pPr>
            <a:r>
              <a:rPr lang="en-GB" sz="2400" dirty="0"/>
              <a:t> Know who are our adversaries are and what do they do</a:t>
            </a:r>
            <a:br>
              <a:rPr lang="en-GB" sz="2400" dirty="0"/>
            </a:br>
            <a:endParaRPr lang="en-GB" sz="2400" dirty="0"/>
          </a:p>
          <a:p>
            <a:pPr>
              <a:buClr>
                <a:srgbClr val="2C68B1"/>
              </a:buClr>
              <a:buFont typeface="Arial" panose="020B0604020202020204" pitchFamily="34" charset="0"/>
              <a:buChar char="•"/>
            </a:pPr>
            <a:r>
              <a:rPr lang="en-GB" sz="2400" dirty="0"/>
              <a:t> The red flags to look for</a:t>
            </a:r>
            <a:br>
              <a:rPr lang="en-GB" sz="2400" dirty="0"/>
            </a:br>
            <a:endParaRPr lang="en-GB" sz="2400" dirty="0"/>
          </a:p>
          <a:p>
            <a:pPr>
              <a:buClr>
                <a:srgbClr val="2C68B1"/>
              </a:buClr>
              <a:buFont typeface="Arial" panose="020B0604020202020204" pitchFamily="34" charset="0"/>
              <a:buChar char="•"/>
            </a:pPr>
            <a:r>
              <a:rPr lang="en-GB" sz="2400" dirty="0"/>
              <a:t> Our company’s cyber security policy</a:t>
            </a: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r="41191"/>
          <a:stretch/>
        </p:blipFill>
        <p:spPr>
          <a:xfrm>
            <a:off x="6308053" y="2006600"/>
            <a:ext cx="5579148" cy="3429000"/>
          </a:xfrm>
          <a:prstGeom prst="rect">
            <a:avLst/>
          </a:prstGeom>
        </p:spPr>
      </p:pic>
    </p:spTree>
    <p:extLst>
      <p:ext uri="{BB962C8B-B14F-4D97-AF65-F5344CB8AC3E}">
        <p14:creationId xmlns:p14="http://schemas.microsoft.com/office/powerpoint/2010/main" val="4111766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99188"/>
            <a:ext cx="6615545" cy="3967164"/>
          </a:xfrm>
        </p:spPr>
        <p:txBody>
          <a:bodyPr>
            <a:normAutofit fontScale="85000" lnSpcReduction="10000"/>
          </a:bodyPr>
          <a:lstStyle/>
          <a:p>
            <a:pPr marL="1588" indent="-1588">
              <a:buNone/>
            </a:pPr>
            <a:r>
              <a:rPr lang="en-GB" sz="2133" b="1" dirty="0"/>
              <a:t>Security incidents are:</a:t>
            </a:r>
          </a:p>
          <a:p>
            <a:pPr marL="1588" indent="-1588">
              <a:buNone/>
            </a:pPr>
            <a:r>
              <a:rPr lang="en-GB" sz="2133" i="1" dirty="0"/>
              <a:t>“... attempts to gain unauthorised access to a system or data</a:t>
            </a:r>
          </a:p>
          <a:p>
            <a:pPr marL="1588" indent="-1588">
              <a:buNone/>
            </a:pPr>
            <a:r>
              <a:rPr lang="en-GB" sz="2133" i="1" dirty="0"/>
              <a:t>… modification of firmware, software or hardware without consent</a:t>
            </a:r>
          </a:p>
          <a:p>
            <a:pPr marL="1588" indent="-1588">
              <a:buNone/>
            </a:pPr>
            <a:r>
              <a:rPr lang="en-GB" sz="2133" i="1" dirty="0"/>
              <a:t>… unauthorised use of systems or data</a:t>
            </a:r>
          </a:p>
          <a:p>
            <a:pPr marL="1588" indent="-1588">
              <a:buNone/>
            </a:pPr>
            <a:r>
              <a:rPr lang="en-GB" sz="2133" i="1" dirty="0"/>
              <a:t>…malicious disruption or denial of service…”</a:t>
            </a:r>
            <a:br>
              <a:rPr lang="en-GB" sz="1600" i="1" dirty="0"/>
            </a:br>
            <a:endParaRPr lang="en-GB" sz="2133" dirty="0"/>
          </a:p>
          <a:p>
            <a:pPr marL="1588" indent="-1588">
              <a:buNone/>
            </a:pPr>
            <a:r>
              <a:rPr lang="en-GB" sz="2133" b="1" dirty="0"/>
              <a:t>And significant incidents</a:t>
            </a:r>
            <a:r>
              <a:rPr lang="en-GB" sz="2133" dirty="0"/>
              <a:t>:</a:t>
            </a:r>
          </a:p>
          <a:p>
            <a:pPr marL="1588" indent="-1588">
              <a:buNone/>
            </a:pPr>
            <a:r>
              <a:rPr lang="en-GB" sz="2133" i="1" dirty="0"/>
              <a:t>“…impact on the UK’s national security or economic wellbeing</a:t>
            </a:r>
          </a:p>
          <a:p>
            <a:pPr marL="1588" indent="-1588">
              <a:buNone/>
            </a:pPr>
            <a:r>
              <a:rPr lang="en-GB" sz="2133" i="1" dirty="0"/>
              <a:t>…impact on the continued operation of an organisation”</a:t>
            </a:r>
          </a:p>
          <a:p>
            <a:pPr marL="1588" indent="-1588">
              <a:buNone/>
            </a:pPr>
            <a:br>
              <a:rPr lang="en-GB" sz="1600" dirty="0"/>
            </a:br>
            <a:r>
              <a:rPr lang="en-GB" sz="1600" b="1" dirty="0"/>
              <a:t>National Cyber Security Centre</a:t>
            </a:r>
          </a:p>
          <a:p>
            <a:pPr>
              <a:buFontTx/>
              <a:buChar char="-"/>
            </a:pPr>
            <a:endParaRPr lang="en-GB" sz="1600" dirty="0"/>
          </a:p>
        </p:txBody>
      </p:sp>
      <p:sp>
        <p:nvSpPr>
          <p:cNvPr id="2" name="Title 1"/>
          <p:cNvSpPr>
            <a:spLocks noGrp="1"/>
          </p:cNvSpPr>
          <p:nvPr>
            <p:ph type="title"/>
          </p:nvPr>
        </p:nvSpPr>
        <p:spPr/>
        <p:txBody>
          <a:bodyPr>
            <a:normAutofit/>
          </a:bodyPr>
          <a:lstStyle/>
          <a:p>
            <a:r>
              <a:rPr lang="en-GB" dirty="0">
                <a:solidFill>
                  <a:srgbClr val="2C68B1"/>
                </a:solidFill>
              </a:rPr>
              <a:t>What is a security incident?</a:t>
            </a:r>
          </a:p>
        </p:txBody>
      </p:sp>
      <p:sp>
        <p:nvSpPr>
          <p:cNvPr id="6" name="Content Placeholder 2"/>
          <p:cNvSpPr txBox="1">
            <a:spLocks/>
          </p:cNvSpPr>
          <p:nvPr/>
        </p:nvSpPr>
        <p:spPr>
          <a:xfrm>
            <a:off x="711200" y="4445000"/>
            <a:ext cx="5867400" cy="152400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1588" indent="-1588">
              <a:buNone/>
            </a:pPr>
            <a:endParaRPr lang="en-GB" sz="1600" dirty="0">
              <a:solidFill>
                <a:schemeClr val="tx1"/>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9290" y="3382770"/>
            <a:ext cx="3761511" cy="2821133"/>
          </a:xfrm>
          <a:prstGeom prst="rect">
            <a:avLst/>
          </a:prstGeom>
        </p:spPr>
      </p:pic>
    </p:spTree>
    <p:extLst>
      <p:ext uri="{BB962C8B-B14F-4D97-AF65-F5344CB8AC3E}">
        <p14:creationId xmlns:p14="http://schemas.microsoft.com/office/powerpoint/2010/main" val="1324862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nodePh="1">
                                  <p:stCondLst>
                                    <p:cond delay="0"/>
                                  </p:stCondLst>
                                  <p:endCondLst>
                                    <p:cond evt="begin" delay="0">
                                      <p:tn val="59"/>
                                    </p:cond>
                                  </p:endCondLst>
                                  <p:childTnLst>
                                    <p:set>
                                      <p:cBhvr>
                                        <p:cTn id="60" dur="1" fill="hold">
                                          <p:stCondLst>
                                            <p:cond delay="0"/>
                                          </p:stCondLst>
                                        </p:cTn>
                                        <p:tgtEl>
                                          <p:spTgt spid="6">
                                            <p:txEl>
                                              <p:pRg st="0" end="0"/>
                                            </p:txEl>
                                          </p:spTgt>
                                        </p:tgtEl>
                                        <p:attrNameLst>
                                          <p:attrName>style.visibility</p:attrName>
                                        </p:attrNameLst>
                                      </p:cBhvr>
                                      <p:to>
                                        <p:strVal val="visible"/>
                                      </p:to>
                                    </p:set>
                                    <p:anim calcmode="lin" valueType="num">
                                      <p:cBhvr additive="base">
                                        <p:cTn id="61"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The scale of the threat</a:t>
            </a:r>
          </a:p>
        </p:txBody>
      </p:sp>
      <p:sp>
        <p:nvSpPr>
          <p:cNvPr id="5" name="Rectangle 4"/>
          <p:cNvSpPr/>
          <p:nvPr/>
        </p:nvSpPr>
        <p:spPr>
          <a:xfrm>
            <a:off x="0" y="5844901"/>
            <a:ext cx="12192000" cy="1038499"/>
          </a:xfrm>
          <a:prstGeom prst="rect">
            <a:avLst/>
          </a:prstGeom>
          <a:solidFill>
            <a:srgbClr val="323332"/>
          </a:solidFill>
          <a:ln>
            <a:noFill/>
          </a:ln>
        </p:spPr>
        <p:style>
          <a:lnRef idx="1">
            <a:schemeClr val="accent2"/>
          </a:lnRef>
          <a:fillRef idx="1001">
            <a:schemeClr val="dk2"/>
          </a:fillRef>
          <a:effectRef idx="2">
            <a:schemeClr val="accent2"/>
          </a:effectRef>
          <a:fontRef idx="minor">
            <a:schemeClr val="lt1"/>
          </a:fontRef>
        </p:style>
        <p:txBody>
          <a:bodyPr rtlCol="0" anchor="ctr"/>
          <a:lstStyle/>
          <a:p>
            <a:pPr algn="ctr"/>
            <a:r>
              <a:rPr lang="en-GB" sz="2800" dirty="0">
                <a:solidFill>
                  <a:schemeClr val="bg1">
                    <a:lumMod val="20000"/>
                    <a:lumOff val="80000"/>
                  </a:schemeClr>
                </a:solidFill>
              </a:rPr>
              <a:t>Cyber incidents are on the rise…</a:t>
            </a:r>
          </a:p>
        </p:txBody>
      </p:sp>
      <p:sp>
        <p:nvSpPr>
          <p:cNvPr id="6" name="Rectangle 5"/>
          <p:cNvSpPr/>
          <p:nvPr/>
        </p:nvSpPr>
        <p:spPr>
          <a:xfrm>
            <a:off x="508001" y="1659949"/>
            <a:ext cx="5053807" cy="1295400"/>
          </a:xfrm>
          <a:prstGeom prst="rect">
            <a:avLst/>
          </a:prstGeom>
          <a:solidFill>
            <a:srgbClr val="2C68B1"/>
          </a:solidFill>
          <a:ln>
            <a:solidFill>
              <a:schemeClr val="tx1"/>
            </a:solidFill>
          </a:ln>
        </p:spPr>
        <p:style>
          <a:lnRef idx="0">
            <a:schemeClr val="accent1"/>
          </a:lnRef>
          <a:fillRef idx="3">
            <a:schemeClr val="accent1"/>
          </a:fillRef>
          <a:effectRef idx="3">
            <a:schemeClr val="accent1"/>
          </a:effectRef>
          <a:fontRef idx="minor">
            <a:schemeClr val="lt1"/>
          </a:fontRef>
        </p:style>
        <p:txBody>
          <a:bodyPr rtlCol="0" anchor="ctr"/>
          <a:lstStyle/>
          <a:p>
            <a:pPr marL="1588" indent="-1588" algn="ctr"/>
            <a:r>
              <a:rPr lang="en-GB" sz="2000" dirty="0">
                <a:solidFill>
                  <a:schemeClr val="bg1">
                    <a:lumMod val="20000"/>
                    <a:lumOff val="80000"/>
                  </a:schemeClr>
                </a:solidFill>
              </a:rPr>
              <a:t>We fight 50,000 cyber attacks a day</a:t>
            </a:r>
          </a:p>
          <a:p>
            <a:pPr marL="1588" indent="-1588" algn="ctr"/>
            <a:r>
              <a:rPr lang="en-GB" sz="2000" dirty="0">
                <a:solidFill>
                  <a:schemeClr val="bg1">
                    <a:lumMod val="20000"/>
                    <a:lumOff val="80000"/>
                  </a:schemeClr>
                </a:solidFill>
              </a:rPr>
              <a:t>CEO, energy company, EY report</a:t>
            </a:r>
          </a:p>
        </p:txBody>
      </p:sp>
      <p:sp>
        <p:nvSpPr>
          <p:cNvPr id="7" name="Rectangle 6"/>
          <p:cNvSpPr/>
          <p:nvPr/>
        </p:nvSpPr>
        <p:spPr>
          <a:xfrm>
            <a:off x="508001" y="3422073"/>
            <a:ext cx="5053807" cy="1295400"/>
          </a:xfrm>
          <a:prstGeom prst="rect">
            <a:avLst/>
          </a:prstGeom>
          <a:solidFill>
            <a:srgbClr val="2C68B1"/>
          </a:solidFill>
          <a:ln>
            <a:solidFill>
              <a:schemeClr val="tx1"/>
            </a:solidFill>
          </a:ln>
        </p:spPr>
        <p:style>
          <a:lnRef idx="0">
            <a:schemeClr val="accent1"/>
          </a:lnRef>
          <a:fillRef idx="3">
            <a:schemeClr val="accent1"/>
          </a:fillRef>
          <a:effectRef idx="3">
            <a:schemeClr val="accent1"/>
          </a:effectRef>
          <a:fontRef idx="minor">
            <a:schemeClr val="lt1"/>
          </a:fontRef>
        </p:style>
        <p:txBody>
          <a:bodyPr rtlCol="0" anchor="ctr"/>
          <a:lstStyle/>
          <a:p>
            <a:pPr marL="1588" indent="-1588" algn="ctr"/>
            <a:r>
              <a:rPr lang="en-GB" sz="2000" dirty="0">
                <a:solidFill>
                  <a:schemeClr val="bg1">
                    <a:lumMod val="20000"/>
                    <a:lumOff val="80000"/>
                  </a:schemeClr>
                </a:solidFill>
              </a:rPr>
              <a:t>2 million computer misuse offences every year</a:t>
            </a:r>
          </a:p>
          <a:p>
            <a:pPr marL="1588" indent="-1588" algn="ctr"/>
            <a:r>
              <a:rPr lang="en-GB" sz="2000" dirty="0">
                <a:solidFill>
                  <a:schemeClr val="bg1">
                    <a:lumMod val="20000"/>
                    <a:lumOff val="80000"/>
                  </a:schemeClr>
                </a:solidFill>
              </a:rPr>
              <a:t>BBC website</a:t>
            </a:r>
          </a:p>
        </p:txBody>
      </p:sp>
      <p:sp>
        <p:nvSpPr>
          <p:cNvPr id="8" name="Rectangle 7"/>
          <p:cNvSpPr/>
          <p:nvPr/>
        </p:nvSpPr>
        <p:spPr>
          <a:xfrm>
            <a:off x="6061363" y="1659949"/>
            <a:ext cx="5114637" cy="1295400"/>
          </a:xfrm>
          <a:prstGeom prst="rect">
            <a:avLst/>
          </a:prstGeom>
          <a:solidFill>
            <a:srgbClr val="2C68B1"/>
          </a:solidFill>
          <a:ln>
            <a:solidFill>
              <a:schemeClr val="tx1"/>
            </a:solidFill>
          </a:ln>
        </p:spPr>
        <p:style>
          <a:lnRef idx="0">
            <a:schemeClr val="accent1"/>
          </a:lnRef>
          <a:fillRef idx="3">
            <a:schemeClr val="accent1"/>
          </a:fillRef>
          <a:effectRef idx="3">
            <a:schemeClr val="accent1"/>
          </a:effectRef>
          <a:fontRef idx="minor">
            <a:schemeClr val="lt1"/>
          </a:fontRef>
        </p:style>
        <p:txBody>
          <a:bodyPr rtlCol="0" anchor="ctr"/>
          <a:lstStyle/>
          <a:p>
            <a:pPr marL="1588" indent="-1588" algn="ctr"/>
            <a:r>
              <a:rPr lang="en-GB" sz="2000" dirty="0">
                <a:solidFill>
                  <a:schemeClr val="bg1">
                    <a:lumMod val="20000"/>
                    <a:lumOff val="80000"/>
                  </a:schemeClr>
                </a:solidFill>
              </a:rPr>
              <a:t>UK businesses faced a 22% increase in cyber incidents over the last year</a:t>
            </a:r>
            <a:br>
              <a:rPr lang="en-GB" sz="2000" dirty="0">
                <a:solidFill>
                  <a:schemeClr val="bg1">
                    <a:lumMod val="20000"/>
                    <a:lumOff val="80000"/>
                  </a:schemeClr>
                </a:solidFill>
              </a:rPr>
            </a:br>
            <a:r>
              <a:rPr lang="en-GB" sz="2000" dirty="0">
                <a:solidFill>
                  <a:schemeClr val="bg1">
                    <a:lumMod val="20000"/>
                    <a:lumOff val="80000"/>
                  </a:schemeClr>
                </a:solidFill>
              </a:rPr>
              <a:t> IT Pro</a:t>
            </a:r>
          </a:p>
        </p:txBody>
      </p:sp>
      <p:sp>
        <p:nvSpPr>
          <p:cNvPr id="9" name="Rectangle 8"/>
          <p:cNvSpPr/>
          <p:nvPr/>
        </p:nvSpPr>
        <p:spPr>
          <a:xfrm>
            <a:off x="6061363" y="3422073"/>
            <a:ext cx="5114637" cy="1295400"/>
          </a:xfrm>
          <a:prstGeom prst="rect">
            <a:avLst/>
          </a:prstGeom>
          <a:solidFill>
            <a:srgbClr val="2C68B1"/>
          </a:solidFill>
          <a:ln>
            <a:solidFill>
              <a:schemeClr val="tx1"/>
            </a:solidFill>
          </a:ln>
        </p:spPr>
        <p:style>
          <a:lnRef idx="0">
            <a:schemeClr val="accent1"/>
          </a:lnRef>
          <a:fillRef idx="3">
            <a:schemeClr val="accent1"/>
          </a:fillRef>
          <a:effectRef idx="3">
            <a:schemeClr val="accent1"/>
          </a:effectRef>
          <a:fontRef idx="minor">
            <a:schemeClr val="lt1"/>
          </a:fontRef>
        </p:style>
        <p:txBody>
          <a:bodyPr rtlCol="0" anchor="ctr"/>
          <a:lstStyle/>
          <a:p>
            <a:pPr marL="1588" indent="-1588" algn="ctr"/>
            <a:r>
              <a:rPr lang="en-GB" sz="2000" dirty="0">
                <a:solidFill>
                  <a:schemeClr val="bg1">
                    <a:lumMod val="20000"/>
                    <a:lumOff val="80000"/>
                  </a:schemeClr>
                </a:solidFill>
              </a:rPr>
              <a:t>UK businesses lost to cyber crime were</a:t>
            </a:r>
            <a:br>
              <a:rPr lang="en-GB" sz="2000" dirty="0">
                <a:solidFill>
                  <a:schemeClr val="bg1">
                    <a:lumMod val="20000"/>
                    <a:lumOff val="80000"/>
                  </a:schemeClr>
                </a:solidFill>
              </a:rPr>
            </a:br>
            <a:r>
              <a:rPr lang="en-GB" sz="2000" dirty="0">
                <a:solidFill>
                  <a:schemeClr val="bg1">
                    <a:lumMod val="20000"/>
                    <a:lumOff val="80000"/>
                  </a:schemeClr>
                </a:solidFill>
              </a:rPr>
              <a:t> </a:t>
            </a:r>
            <a:r>
              <a:rPr lang="en-GB" sz="2800" b="1" dirty="0">
                <a:solidFill>
                  <a:schemeClr val="bg1">
                    <a:lumMod val="20000"/>
                    <a:lumOff val="80000"/>
                  </a:schemeClr>
                </a:solidFill>
              </a:rPr>
              <a:t>£1 billion+</a:t>
            </a:r>
          </a:p>
          <a:p>
            <a:pPr marL="1588" indent="-1588" algn="ctr"/>
            <a:r>
              <a:rPr lang="en-GB" sz="2000" dirty="0">
                <a:solidFill>
                  <a:schemeClr val="bg1">
                    <a:lumMod val="20000"/>
                    <a:lumOff val="80000"/>
                  </a:schemeClr>
                </a:solidFill>
              </a:rPr>
              <a:t>IT Pro</a:t>
            </a:r>
          </a:p>
        </p:txBody>
      </p:sp>
    </p:spTree>
    <p:extLst>
      <p:ext uri="{BB962C8B-B14F-4D97-AF65-F5344CB8AC3E}">
        <p14:creationId xmlns:p14="http://schemas.microsoft.com/office/powerpoint/2010/main" val="123528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339" y="340940"/>
            <a:ext cx="10004841" cy="1031875"/>
          </a:xfrm>
        </p:spPr>
        <p:txBody>
          <a:bodyPr>
            <a:normAutofit/>
          </a:bodyPr>
          <a:lstStyle/>
          <a:p>
            <a:r>
              <a:rPr lang="en-GB" sz="3600" dirty="0">
                <a:solidFill>
                  <a:srgbClr val="2C68B1"/>
                </a:solidFill>
              </a:rPr>
              <a:t>Who commits cybercrime?</a:t>
            </a:r>
          </a:p>
        </p:txBody>
      </p:sp>
      <p:sp>
        <p:nvSpPr>
          <p:cNvPr id="3" name="Folded Corner 2"/>
          <p:cNvSpPr/>
          <p:nvPr/>
        </p:nvSpPr>
        <p:spPr>
          <a:xfrm>
            <a:off x="2055641" y="1975197"/>
            <a:ext cx="2440161" cy="1828800"/>
          </a:xfrm>
          <a:prstGeom prst="foldedCorner">
            <a:avLst/>
          </a:prstGeom>
          <a:solidFill>
            <a:srgbClr val="2C68B1"/>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400" dirty="0">
                <a:solidFill>
                  <a:schemeClr val="bg1">
                    <a:lumMod val="20000"/>
                    <a:lumOff val="80000"/>
                  </a:schemeClr>
                </a:solidFill>
              </a:rPr>
              <a:t>Nation States</a:t>
            </a:r>
          </a:p>
        </p:txBody>
      </p:sp>
      <p:sp>
        <p:nvSpPr>
          <p:cNvPr id="5" name="Folded Corner 4"/>
          <p:cNvSpPr/>
          <p:nvPr/>
        </p:nvSpPr>
        <p:spPr>
          <a:xfrm>
            <a:off x="4791069" y="1975197"/>
            <a:ext cx="2440161" cy="1828800"/>
          </a:xfrm>
          <a:prstGeom prst="foldedCorner">
            <a:avLst/>
          </a:prstGeom>
          <a:solidFill>
            <a:srgbClr val="2C68B1"/>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400" dirty="0">
                <a:solidFill>
                  <a:schemeClr val="bg1">
                    <a:lumMod val="20000"/>
                    <a:lumOff val="80000"/>
                  </a:schemeClr>
                </a:solidFill>
              </a:rPr>
              <a:t>Script Kiddies – teens doing it for the kudos</a:t>
            </a:r>
          </a:p>
        </p:txBody>
      </p:sp>
      <p:sp>
        <p:nvSpPr>
          <p:cNvPr id="8" name="Folded Corner 7"/>
          <p:cNvSpPr/>
          <p:nvPr/>
        </p:nvSpPr>
        <p:spPr>
          <a:xfrm>
            <a:off x="7526497" y="1975197"/>
            <a:ext cx="2440161" cy="1828800"/>
          </a:xfrm>
          <a:prstGeom prst="foldedCorner">
            <a:avLst/>
          </a:prstGeom>
          <a:solidFill>
            <a:srgbClr val="2C68B1"/>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400" dirty="0">
                <a:solidFill>
                  <a:schemeClr val="bg1">
                    <a:lumMod val="20000"/>
                    <a:lumOff val="80000"/>
                  </a:schemeClr>
                </a:solidFill>
              </a:rPr>
              <a:t>Organised criminal gangs</a:t>
            </a:r>
          </a:p>
        </p:txBody>
      </p:sp>
      <p:sp>
        <p:nvSpPr>
          <p:cNvPr id="10" name="Folded Corner 9"/>
          <p:cNvSpPr/>
          <p:nvPr/>
        </p:nvSpPr>
        <p:spPr>
          <a:xfrm>
            <a:off x="2055640" y="4202744"/>
            <a:ext cx="2440161" cy="1828800"/>
          </a:xfrm>
          <a:prstGeom prst="foldedCorner">
            <a:avLst/>
          </a:prstGeom>
          <a:solidFill>
            <a:srgbClr val="2C68B1"/>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400" dirty="0">
                <a:solidFill>
                  <a:schemeClr val="bg1">
                    <a:lumMod val="20000"/>
                    <a:lumOff val="80000"/>
                  </a:schemeClr>
                </a:solidFill>
              </a:rPr>
              <a:t>Hacktivists</a:t>
            </a:r>
          </a:p>
        </p:txBody>
      </p:sp>
      <p:sp>
        <p:nvSpPr>
          <p:cNvPr id="6" name="TextBox 5"/>
          <p:cNvSpPr txBox="1"/>
          <p:nvPr/>
        </p:nvSpPr>
        <p:spPr>
          <a:xfrm>
            <a:off x="3391329" y="3179960"/>
            <a:ext cx="675185" cy="400110"/>
          </a:xfrm>
          <a:prstGeom prst="rect">
            <a:avLst/>
          </a:prstGeom>
          <a:noFill/>
          <a:ln>
            <a:solidFill>
              <a:schemeClr val="bg1">
                <a:lumMod val="20000"/>
                <a:lumOff val="80000"/>
              </a:schemeClr>
            </a:solidFill>
          </a:ln>
        </p:spPr>
        <p:txBody>
          <a:bodyPr wrap="none" rtlCol="0">
            <a:spAutoFit/>
          </a:bodyPr>
          <a:lstStyle/>
          <a:p>
            <a:r>
              <a:rPr lang="en-GB" sz="2000" b="1" dirty="0">
                <a:solidFill>
                  <a:schemeClr val="bg1">
                    <a:lumMod val="20000"/>
                    <a:lumOff val="80000"/>
                  </a:schemeClr>
                </a:solidFill>
              </a:rPr>
              <a:t>YES</a:t>
            </a:r>
          </a:p>
        </p:txBody>
      </p:sp>
      <p:sp>
        <p:nvSpPr>
          <p:cNvPr id="11" name="TextBox 10"/>
          <p:cNvSpPr txBox="1"/>
          <p:nvPr/>
        </p:nvSpPr>
        <p:spPr>
          <a:xfrm>
            <a:off x="6134413" y="3260176"/>
            <a:ext cx="675185" cy="400110"/>
          </a:xfrm>
          <a:prstGeom prst="rect">
            <a:avLst/>
          </a:prstGeom>
          <a:noFill/>
          <a:ln>
            <a:solidFill>
              <a:schemeClr val="bg1">
                <a:lumMod val="20000"/>
                <a:lumOff val="80000"/>
              </a:schemeClr>
            </a:solidFill>
          </a:ln>
        </p:spPr>
        <p:txBody>
          <a:bodyPr wrap="none" rtlCol="0">
            <a:spAutoFit/>
          </a:bodyPr>
          <a:lstStyle/>
          <a:p>
            <a:r>
              <a:rPr lang="en-GB" sz="2000" b="1" dirty="0">
                <a:solidFill>
                  <a:schemeClr val="bg1">
                    <a:lumMod val="20000"/>
                    <a:lumOff val="80000"/>
                  </a:schemeClr>
                </a:solidFill>
              </a:rPr>
              <a:t>YES</a:t>
            </a:r>
          </a:p>
        </p:txBody>
      </p:sp>
      <p:sp>
        <p:nvSpPr>
          <p:cNvPr id="12" name="TextBox 11"/>
          <p:cNvSpPr txBox="1"/>
          <p:nvPr/>
        </p:nvSpPr>
        <p:spPr>
          <a:xfrm>
            <a:off x="8899857" y="3268432"/>
            <a:ext cx="675185" cy="400110"/>
          </a:xfrm>
          <a:prstGeom prst="rect">
            <a:avLst/>
          </a:prstGeom>
          <a:noFill/>
          <a:ln>
            <a:solidFill>
              <a:schemeClr val="bg1">
                <a:lumMod val="20000"/>
                <a:lumOff val="80000"/>
              </a:schemeClr>
            </a:solidFill>
          </a:ln>
        </p:spPr>
        <p:txBody>
          <a:bodyPr wrap="none" rtlCol="0">
            <a:spAutoFit/>
          </a:bodyPr>
          <a:lstStyle/>
          <a:p>
            <a:r>
              <a:rPr lang="en-GB" sz="2000" b="1" dirty="0">
                <a:solidFill>
                  <a:schemeClr val="bg1">
                    <a:lumMod val="20000"/>
                    <a:lumOff val="80000"/>
                  </a:schemeClr>
                </a:solidFill>
              </a:rPr>
              <a:t>YES</a:t>
            </a:r>
          </a:p>
        </p:txBody>
      </p:sp>
      <p:sp>
        <p:nvSpPr>
          <p:cNvPr id="13" name="TextBox 12"/>
          <p:cNvSpPr txBox="1"/>
          <p:nvPr/>
        </p:nvSpPr>
        <p:spPr>
          <a:xfrm>
            <a:off x="3391329" y="5455635"/>
            <a:ext cx="675185" cy="400110"/>
          </a:xfrm>
          <a:prstGeom prst="rect">
            <a:avLst/>
          </a:prstGeom>
          <a:noFill/>
          <a:ln>
            <a:solidFill>
              <a:schemeClr val="bg1">
                <a:lumMod val="20000"/>
                <a:lumOff val="80000"/>
              </a:schemeClr>
            </a:solidFill>
          </a:ln>
        </p:spPr>
        <p:txBody>
          <a:bodyPr wrap="none" rtlCol="0">
            <a:spAutoFit/>
          </a:bodyPr>
          <a:lstStyle/>
          <a:p>
            <a:r>
              <a:rPr lang="en-GB" sz="2000" b="1" dirty="0">
                <a:solidFill>
                  <a:schemeClr val="bg1">
                    <a:lumMod val="20000"/>
                    <a:lumOff val="80000"/>
                  </a:schemeClr>
                </a:solidFill>
              </a:rPr>
              <a:t>YES</a:t>
            </a:r>
          </a:p>
        </p:txBody>
      </p:sp>
      <p:sp>
        <p:nvSpPr>
          <p:cNvPr id="14" name="Folded Corner 13"/>
          <p:cNvSpPr/>
          <p:nvPr/>
        </p:nvSpPr>
        <p:spPr>
          <a:xfrm>
            <a:off x="4791069" y="4211980"/>
            <a:ext cx="2440161" cy="1828800"/>
          </a:xfrm>
          <a:prstGeom prst="foldedCorner">
            <a:avLst/>
          </a:prstGeom>
          <a:solidFill>
            <a:srgbClr val="2C68B1"/>
          </a:solidFill>
          <a:ln>
            <a:solidFill>
              <a:srgbClr val="0070C0"/>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400" dirty="0">
                <a:solidFill>
                  <a:schemeClr val="bg1">
                    <a:lumMod val="20000"/>
                    <a:lumOff val="80000"/>
                  </a:schemeClr>
                </a:solidFill>
              </a:rPr>
              <a:t>Cyber terrorists</a:t>
            </a:r>
          </a:p>
        </p:txBody>
      </p:sp>
      <p:sp>
        <p:nvSpPr>
          <p:cNvPr id="15" name="TextBox 14"/>
          <p:cNvSpPr txBox="1"/>
          <p:nvPr/>
        </p:nvSpPr>
        <p:spPr>
          <a:xfrm>
            <a:off x="6134413" y="5440616"/>
            <a:ext cx="675185" cy="400110"/>
          </a:xfrm>
          <a:prstGeom prst="rect">
            <a:avLst/>
          </a:prstGeom>
          <a:noFill/>
          <a:ln>
            <a:solidFill>
              <a:schemeClr val="bg1">
                <a:lumMod val="20000"/>
                <a:lumOff val="80000"/>
              </a:schemeClr>
            </a:solidFill>
          </a:ln>
        </p:spPr>
        <p:txBody>
          <a:bodyPr wrap="none" rtlCol="0">
            <a:spAutoFit/>
          </a:bodyPr>
          <a:lstStyle/>
          <a:p>
            <a:r>
              <a:rPr lang="en-GB" sz="2000" b="1" dirty="0">
                <a:solidFill>
                  <a:schemeClr val="bg1">
                    <a:lumMod val="20000"/>
                    <a:lumOff val="80000"/>
                  </a:schemeClr>
                </a:solidFill>
              </a:rPr>
              <a:t>YES</a:t>
            </a:r>
          </a:p>
        </p:txBody>
      </p:sp>
      <p:sp>
        <p:nvSpPr>
          <p:cNvPr id="18" name="Folded Corner 17"/>
          <p:cNvSpPr/>
          <p:nvPr/>
        </p:nvSpPr>
        <p:spPr>
          <a:xfrm>
            <a:off x="7526497" y="4211980"/>
            <a:ext cx="2440161" cy="1828800"/>
          </a:xfrm>
          <a:prstGeom prst="foldedCorner">
            <a:avLst/>
          </a:prstGeom>
          <a:solidFill>
            <a:srgbClr val="2C68B1"/>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400" dirty="0">
                <a:solidFill>
                  <a:schemeClr val="bg1">
                    <a:lumMod val="20000"/>
                    <a:lumOff val="80000"/>
                  </a:schemeClr>
                </a:solidFill>
              </a:rPr>
              <a:t>Insiders </a:t>
            </a:r>
          </a:p>
        </p:txBody>
      </p:sp>
      <p:sp>
        <p:nvSpPr>
          <p:cNvPr id="19" name="TextBox 18"/>
          <p:cNvSpPr txBox="1"/>
          <p:nvPr/>
        </p:nvSpPr>
        <p:spPr>
          <a:xfrm>
            <a:off x="8899857" y="5440616"/>
            <a:ext cx="675185" cy="400110"/>
          </a:xfrm>
          <a:prstGeom prst="rect">
            <a:avLst/>
          </a:prstGeom>
          <a:noFill/>
          <a:ln>
            <a:solidFill>
              <a:schemeClr val="bg1">
                <a:lumMod val="20000"/>
                <a:lumOff val="80000"/>
              </a:schemeClr>
            </a:solidFill>
          </a:ln>
        </p:spPr>
        <p:txBody>
          <a:bodyPr wrap="none" rtlCol="0">
            <a:spAutoFit/>
          </a:bodyPr>
          <a:lstStyle/>
          <a:p>
            <a:r>
              <a:rPr lang="en-GB" sz="2000" b="1" dirty="0">
                <a:solidFill>
                  <a:schemeClr val="bg1">
                    <a:lumMod val="20000"/>
                    <a:lumOff val="80000"/>
                  </a:schemeClr>
                </a:solidFill>
              </a:rPr>
              <a:t>YES</a:t>
            </a:r>
          </a:p>
        </p:txBody>
      </p:sp>
    </p:spTree>
    <p:extLst>
      <p:ext uri="{BB962C8B-B14F-4D97-AF65-F5344CB8AC3E}">
        <p14:creationId xmlns:p14="http://schemas.microsoft.com/office/powerpoint/2010/main" val="250576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Effect transition="in" filter="fade">
                                      <p:cBhvr>
                                        <p:cTn id="57" dur="500"/>
                                        <p:tgtEl>
                                          <p:spTgt spid="1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ppt_w</p:attrName>
                                        </p:attrNameLst>
                                      </p:cBhvr>
                                      <p:tavLst>
                                        <p:tav tm="0">
                                          <p:val>
                                            <p:fltVal val="0"/>
                                          </p:val>
                                        </p:tav>
                                        <p:tav tm="100000">
                                          <p:val>
                                            <p:strVal val="#ppt_w"/>
                                          </p:val>
                                        </p:tav>
                                      </p:tavLst>
                                    </p:anim>
                                    <p:anim calcmode="lin" valueType="num">
                                      <p:cBhvr>
                                        <p:cTn id="61" dur="500" fill="hold"/>
                                        <p:tgtEl>
                                          <p:spTgt spid="15"/>
                                        </p:tgtEl>
                                        <p:attrNameLst>
                                          <p:attrName>ppt_h</p:attrName>
                                        </p:attrNameLst>
                                      </p:cBhvr>
                                      <p:tavLst>
                                        <p:tav tm="0">
                                          <p:val>
                                            <p:fltVal val="0"/>
                                          </p:val>
                                        </p:tav>
                                        <p:tav tm="100000">
                                          <p:val>
                                            <p:strVal val="#ppt_h"/>
                                          </p:val>
                                        </p:tav>
                                      </p:tavLst>
                                    </p:anim>
                                    <p:animEffect transition="in" filter="fade">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10" grpId="0" animBg="1"/>
      <p:bldP spid="6" grpId="0" animBg="1"/>
      <p:bldP spid="11" grpId="0" animBg="1"/>
      <p:bldP spid="12" grpId="0" animBg="1"/>
      <p:bldP spid="13" grpId="0" animBg="1"/>
      <p:bldP spid="14" grpId="0" animBg="1"/>
      <p:bldP spid="15" grpId="0" animBg="1"/>
      <p:bldP spid="18"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Who are our adversaries?</a:t>
            </a:r>
          </a:p>
        </p:txBody>
      </p:sp>
      <p:pic>
        <p:nvPicPr>
          <p:cNvPr id="11" name="Graphic 10" descr="Arrow: Slight curve"/>
          <p:cNvPicPr>
            <a:picLocks noChangeAspect="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artisticPhotocopy/>
                    </a14:imgEffect>
                    <a14:imgEffect>
                      <a14:colorTemperature colorTemp="6485"/>
                    </a14:imgEffect>
                  </a14:imgLayer>
                </a14:imgProps>
              </a:ext>
              <a:ext uri="{28A0092B-C50C-407E-A947-70E740481C1C}">
                <a14:useLocalDpi xmlns:a14="http://schemas.microsoft.com/office/drawing/2010/main" val="0"/>
              </a:ext>
            </a:extLst>
          </a:blip>
          <a:stretch>
            <a:fillRect/>
          </a:stretch>
        </p:blipFill>
        <p:spPr>
          <a:xfrm rot="19680000">
            <a:off x="1820427" y="616535"/>
            <a:ext cx="7535148" cy="7045951"/>
          </a:xfrm>
          <a:prstGeom prst="rect">
            <a:avLst/>
          </a:prstGeom>
          <a:noFill/>
        </p:spPr>
      </p:pic>
      <p:cxnSp>
        <p:nvCxnSpPr>
          <p:cNvPr id="13" name="Straight Arrow Connector 12"/>
          <p:cNvCxnSpPr>
            <a:cxnSpLocks/>
          </p:cNvCxnSpPr>
          <p:nvPr/>
        </p:nvCxnSpPr>
        <p:spPr>
          <a:xfrm>
            <a:off x="1828800" y="5567211"/>
            <a:ext cx="7924800" cy="0"/>
          </a:xfrm>
          <a:prstGeom prst="straightConnector1">
            <a:avLst/>
          </a:prstGeom>
          <a:ln w="38100"/>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cxnSpLocks/>
          </p:cNvCxnSpPr>
          <p:nvPr/>
        </p:nvCxnSpPr>
        <p:spPr>
          <a:xfrm>
            <a:off x="1828800" y="1706411"/>
            <a:ext cx="0" cy="3860800"/>
          </a:xfrm>
          <a:prstGeom prst="straightConnector1">
            <a:avLst/>
          </a:prstGeom>
          <a:ln w="38100"/>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5091518" y="5595573"/>
            <a:ext cx="2223682" cy="420564"/>
          </a:xfrm>
          <a:prstGeom prst="rect">
            <a:avLst/>
          </a:prstGeom>
          <a:noFill/>
        </p:spPr>
        <p:txBody>
          <a:bodyPr wrap="square" rtlCol="0">
            <a:spAutoFit/>
          </a:bodyPr>
          <a:lstStyle/>
          <a:p>
            <a:r>
              <a:rPr lang="en-US" sz="2133" b="1" dirty="0"/>
              <a:t>Level of Risk</a:t>
            </a:r>
          </a:p>
        </p:txBody>
      </p:sp>
      <p:sp>
        <p:nvSpPr>
          <p:cNvPr id="25" name="TextBox 24"/>
          <p:cNvSpPr txBox="1"/>
          <p:nvPr/>
        </p:nvSpPr>
        <p:spPr>
          <a:xfrm rot="16200000">
            <a:off x="-142666" y="3188867"/>
            <a:ext cx="3369376" cy="420564"/>
          </a:xfrm>
          <a:prstGeom prst="rect">
            <a:avLst/>
          </a:prstGeom>
          <a:noFill/>
        </p:spPr>
        <p:txBody>
          <a:bodyPr wrap="square" rtlCol="0">
            <a:spAutoFit/>
          </a:bodyPr>
          <a:lstStyle/>
          <a:p>
            <a:r>
              <a:rPr lang="en-US" sz="2133" b="1" dirty="0"/>
              <a:t>Level of Sophistication</a:t>
            </a:r>
          </a:p>
        </p:txBody>
      </p:sp>
      <p:sp>
        <p:nvSpPr>
          <p:cNvPr id="26" name="TextBox 25"/>
          <p:cNvSpPr txBox="1"/>
          <p:nvPr/>
        </p:nvSpPr>
        <p:spPr>
          <a:xfrm>
            <a:off x="1963218" y="4857021"/>
            <a:ext cx="1529460" cy="338554"/>
          </a:xfrm>
          <a:prstGeom prst="rect">
            <a:avLst/>
          </a:prstGeom>
          <a:solidFill>
            <a:srgbClr val="2C68B1"/>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sz="1600" dirty="0">
                <a:solidFill>
                  <a:schemeClr val="bg1"/>
                </a:solidFill>
              </a:rPr>
              <a:t>Script Kiddies</a:t>
            </a:r>
          </a:p>
        </p:txBody>
      </p:sp>
      <p:sp>
        <p:nvSpPr>
          <p:cNvPr id="27" name="TextBox 26"/>
          <p:cNvSpPr txBox="1"/>
          <p:nvPr/>
        </p:nvSpPr>
        <p:spPr>
          <a:xfrm>
            <a:off x="7554162" y="2049012"/>
            <a:ext cx="1908353" cy="338554"/>
          </a:xfrm>
          <a:prstGeom prst="rect">
            <a:avLst/>
          </a:prstGeom>
          <a:solidFill>
            <a:srgbClr val="2C68B1"/>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sz="1600" dirty="0">
                <a:solidFill>
                  <a:schemeClr val="bg1"/>
                </a:solidFill>
              </a:rPr>
              <a:t>State Actors</a:t>
            </a:r>
          </a:p>
        </p:txBody>
      </p:sp>
      <p:sp>
        <p:nvSpPr>
          <p:cNvPr id="28" name="TextBox 27"/>
          <p:cNvSpPr txBox="1"/>
          <p:nvPr/>
        </p:nvSpPr>
        <p:spPr>
          <a:xfrm>
            <a:off x="3619502" y="4417841"/>
            <a:ext cx="1245145" cy="338554"/>
          </a:xfrm>
          <a:prstGeom prst="rect">
            <a:avLst/>
          </a:prstGeom>
          <a:solidFill>
            <a:srgbClr val="2C68B1"/>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sz="1600" dirty="0">
                <a:solidFill>
                  <a:schemeClr val="bg1"/>
                </a:solidFill>
              </a:rPr>
              <a:t>Hacktivists</a:t>
            </a:r>
          </a:p>
        </p:txBody>
      </p:sp>
      <p:sp>
        <p:nvSpPr>
          <p:cNvPr id="29" name="TextBox 28"/>
          <p:cNvSpPr txBox="1"/>
          <p:nvPr/>
        </p:nvSpPr>
        <p:spPr>
          <a:xfrm>
            <a:off x="6666103" y="2872453"/>
            <a:ext cx="2438399" cy="584775"/>
          </a:xfrm>
          <a:prstGeom prst="rect">
            <a:avLst/>
          </a:prstGeom>
          <a:solidFill>
            <a:srgbClr val="2C68B1"/>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sz="1600" dirty="0">
                <a:solidFill>
                  <a:schemeClr val="bg1"/>
                </a:solidFill>
              </a:rPr>
              <a:t>Organised Criminal Gangs </a:t>
            </a:r>
          </a:p>
        </p:txBody>
      </p:sp>
      <p:sp>
        <p:nvSpPr>
          <p:cNvPr id="30" name="TextBox 29"/>
          <p:cNvSpPr txBox="1"/>
          <p:nvPr/>
        </p:nvSpPr>
        <p:spPr>
          <a:xfrm>
            <a:off x="4658003" y="2872453"/>
            <a:ext cx="1625597" cy="338554"/>
          </a:xfrm>
          <a:prstGeom prst="rect">
            <a:avLst/>
          </a:prstGeom>
          <a:solidFill>
            <a:srgbClr val="2C68B1"/>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sz="1600" dirty="0">
                <a:solidFill>
                  <a:schemeClr val="bg1"/>
                </a:solidFill>
              </a:rPr>
              <a:t>Cyber Terrorists</a:t>
            </a:r>
          </a:p>
        </p:txBody>
      </p:sp>
      <p:sp>
        <p:nvSpPr>
          <p:cNvPr id="31" name="TextBox 30"/>
          <p:cNvSpPr txBox="1"/>
          <p:nvPr/>
        </p:nvSpPr>
        <p:spPr>
          <a:xfrm>
            <a:off x="4561169" y="3800957"/>
            <a:ext cx="1026832" cy="338554"/>
          </a:xfrm>
          <a:prstGeom prst="rect">
            <a:avLst/>
          </a:prstGeom>
          <a:solidFill>
            <a:srgbClr val="2C68B1"/>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sz="1600" dirty="0">
                <a:solidFill>
                  <a:schemeClr val="bg1"/>
                </a:solidFill>
              </a:rPr>
              <a:t>Insiders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000" fill="hold"/>
                                        <p:tgtEl>
                                          <p:spTgt spid="11"/>
                                        </p:tgtEl>
                                        <p:attrNameLst>
                                          <p:attrName>ppt_w</p:attrName>
                                        </p:attrNameLst>
                                      </p:cBhvr>
                                      <p:tavLst>
                                        <p:tav tm="0">
                                          <p:val>
                                            <p:fltVal val="0"/>
                                          </p:val>
                                        </p:tav>
                                        <p:tav tm="100000">
                                          <p:val>
                                            <p:strVal val="#ppt_w"/>
                                          </p:val>
                                        </p:tav>
                                      </p:tavLst>
                                    </p:anim>
                                    <p:anim calcmode="lin" valueType="num">
                                      <p:cBhvr>
                                        <p:cTn id="12" dur="1000" fill="hold"/>
                                        <p:tgtEl>
                                          <p:spTgt spid="11"/>
                                        </p:tgtEl>
                                        <p:attrNameLst>
                                          <p:attrName>ppt_h</p:attrName>
                                        </p:attrNameLst>
                                      </p:cBhvr>
                                      <p:tavLst>
                                        <p:tav tm="0">
                                          <p:val>
                                            <p:fltVal val="0"/>
                                          </p:val>
                                        </p:tav>
                                        <p:tav tm="100000">
                                          <p:val>
                                            <p:strVal val="#ppt_h"/>
                                          </p:val>
                                        </p:tav>
                                      </p:tavLst>
                                    </p:anim>
                                    <p:anim calcmode="lin" valueType="num">
                                      <p:cBhvr>
                                        <p:cTn id="13" dur="1000" fill="hold"/>
                                        <p:tgtEl>
                                          <p:spTgt spid="11"/>
                                        </p:tgtEl>
                                        <p:attrNameLst>
                                          <p:attrName>style.rotation</p:attrName>
                                        </p:attrNameLst>
                                      </p:cBhvr>
                                      <p:tavLst>
                                        <p:tav tm="0">
                                          <p:val>
                                            <p:fltVal val="90"/>
                                          </p:val>
                                        </p:tav>
                                        <p:tav tm="100000">
                                          <p:val>
                                            <p:fltVal val="0"/>
                                          </p:val>
                                        </p:tav>
                                      </p:tavLst>
                                    </p:anim>
                                    <p:animEffect transition="in" filter="fade">
                                      <p:cBhvr>
                                        <p:cTn id="14" dur="10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ppt_x"/>
                                          </p:val>
                                        </p:tav>
                                        <p:tav tm="100000">
                                          <p:val>
                                            <p:strVal val="#ppt_x"/>
                                          </p:val>
                                        </p:tav>
                                      </p:tavLst>
                                    </p:anim>
                                    <p:anim calcmode="lin" valueType="num">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ppt_x"/>
                                          </p:val>
                                        </p:tav>
                                        <p:tav tm="100000">
                                          <p:val>
                                            <p:strVal val="#ppt_x"/>
                                          </p:val>
                                        </p:tav>
                                      </p:tavLst>
                                    </p:anim>
                                    <p:anim calcmode="lin" valueType="num">
                                      <p:cBhvr additive="base">
                                        <p:cTn id="26"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ppt_x"/>
                                          </p:val>
                                        </p:tav>
                                        <p:tav tm="100000">
                                          <p:val>
                                            <p:strVal val="#ppt_x"/>
                                          </p:val>
                                        </p:tav>
                                      </p:tavLst>
                                    </p:anim>
                                    <p:anim calcmode="lin" valueType="num">
                                      <p:cBhvr additive="base">
                                        <p:cTn id="3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ppt_x"/>
                                          </p:val>
                                        </p:tav>
                                        <p:tav tm="100000">
                                          <p:val>
                                            <p:strVal val="#ppt_x"/>
                                          </p:val>
                                        </p:tav>
                                      </p:tavLst>
                                    </p:anim>
                                    <p:anim calcmode="lin" valueType="num">
                                      <p:cBhvr additive="base">
                                        <p:cTn id="4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What are the motivations?</a:t>
            </a:r>
          </a:p>
        </p:txBody>
      </p:sp>
      <p:sp>
        <p:nvSpPr>
          <p:cNvPr id="3" name="Content Placeholder 2"/>
          <p:cNvSpPr>
            <a:spLocks noGrp="1"/>
          </p:cNvSpPr>
          <p:nvPr>
            <p:ph idx="1"/>
          </p:nvPr>
        </p:nvSpPr>
        <p:spPr/>
        <p:txBody>
          <a:bodyPr/>
          <a:lstStyle/>
          <a:p>
            <a:pPr marL="514338" indent="-514338">
              <a:lnSpc>
                <a:spcPct val="150000"/>
              </a:lnSpc>
              <a:buClr>
                <a:srgbClr val="2C68B1"/>
              </a:buClr>
              <a:buAutoNum type="arabicPeriod"/>
            </a:pPr>
            <a:r>
              <a:rPr lang="en-GB" dirty="0"/>
              <a:t>Financial gain</a:t>
            </a:r>
          </a:p>
          <a:p>
            <a:pPr marL="514338" indent="-514338">
              <a:lnSpc>
                <a:spcPct val="150000"/>
              </a:lnSpc>
              <a:buClr>
                <a:srgbClr val="2C68B1"/>
              </a:buClr>
              <a:buAutoNum type="arabicPeriod"/>
            </a:pPr>
            <a:r>
              <a:rPr lang="en-GB" dirty="0"/>
              <a:t>Espionage/Intelligence</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63970" y="3357373"/>
            <a:ext cx="3771746" cy="236677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24943" y="3357374"/>
            <a:ext cx="3539095" cy="236677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What cyber criminals do: techniques</a:t>
            </a:r>
          </a:p>
        </p:txBody>
      </p:sp>
      <p:sp>
        <p:nvSpPr>
          <p:cNvPr id="7" name="Pentagon 6"/>
          <p:cNvSpPr/>
          <p:nvPr/>
        </p:nvSpPr>
        <p:spPr>
          <a:xfrm>
            <a:off x="5098472" y="1447801"/>
            <a:ext cx="6009795" cy="711200"/>
          </a:xfrm>
          <a:prstGeom prst="homePlate">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r>
              <a:rPr lang="en-GB" sz="1867" dirty="0">
                <a:solidFill>
                  <a:schemeClr val="bg1">
                    <a:lumMod val="20000"/>
                    <a:lumOff val="80000"/>
                  </a:schemeClr>
                </a:solidFill>
              </a:rPr>
              <a:t>Buying compromised data, low-end malware, basic DDoS, exploiting known vulnerabilities</a:t>
            </a:r>
          </a:p>
        </p:txBody>
      </p:sp>
      <p:sp>
        <p:nvSpPr>
          <p:cNvPr id="11" name="Rectangle 10"/>
          <p:cNvSpPr/>
          <p:nvPr/>
        </p:nvSpPr>
        <p:spPr>
          <a:xfrm>
            <a:off x="1221509" y="1541724"/>
            <a:ext cx="3505200" cy="515677"/>
          </a:xfrm>
          <a:prstGeom prst="rect">
            <a:avLst/>
          </a:prstGeom>
          <a:solidFill>
            <a:srgbClr val="2C68B1"/>
          </a:solidFill>
        </p:spPr>
        <p:style>
          <a:lnRef idx="0">
            <a:schemeClr val="accent1"/>
          </a:lnRef>
          <a:fillRef idx="3">
            <a:schemeClr val="accent1"/>
          </a:fillRef>
          <a:effectRef idx="3">
            <a:schemeClr val="accent1"/>
          </a:effectRef>
          <a:fontRef idx="minor">
            <a:schemeClr val="lt1"/>
          </a:fontRef>
        </p:style>
        <p:txBody>
          <a:bodyPr rtlCol="0" anchor="ctr"/>
          <a:lstStyle/>
          <a:p>
            <a:r>
              <a:rPr lang="en-GB" sz="1867" dirty="0">
                <a:solidFill>
                  <a:schemeClr val="bg1">
                    <a:lumMod val="20000"/>
                    <a:lumOff val="80000"/>
                  </a:schemeClr>
                </a:solidFill>
              </a:rPr>
              <a:t>Hacktivists </a:t>
            </a:r>
          </a:p>
        </p:txBody>
      </p:sp>
      <p:sp>
        <p:nvSpPr>
          <p:cNvPr id="14" name="Pentagon 13"/>
          <p:cNvSpPr/>
          <p:nvPr/>
        </p:nvSpPr>
        <p:spPr>
          <a:xfrm>
            <a:off x="5098472" y="2362201"/>
            <a:ext cx="6009795" cy="711200"/>
          </a:xfrm>
          <a:prstGeom prst="homePlate">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r>
              <a:rPr lang="en-GB" sz="1867" dirty="0">
                <a:solidFill>
                  <a:schemeClr val="bg1">
                    <a:lumMod val="20000"/>
                    <a:lumOff val="80000"/>
                  </a:schemeClr>
                </a:solidFill>
              </a:rPr>
              <a:t>Basic DDoS, buying in services </a:t>
            </a:r>
          </a:p>
        </p:txBody>
      </p:sp>
      <p:sp>
        <p:nvSpPr>
          <p:cNvPr id="15" name="Rectangle 14"/>
          <p:cNvSpPr/>
          <p:nvPr/>
        </p:nvSpPr>
        <p:spPr>
          <a:xfrm>
            <a:off x="1221509" y="2484064"/>
            <a:ext cx="3505200" cy="515677"/>
          </a:xfrm>
          <a:prstGeom prst="rect">
            <a:avLst/>
          </a:prstGeom>
          <a:solidFill>
            <a:srgbClr val="2C68B1"/>
          </a:solidFill>
        </p:spPr>
        <p:style>
          <a:lnRef idx="0">
            <a:schemeClr val="accent1"/>
          </a:lnRef>
          <a:fillRef idx="3">
            <a:schemeClr val="accent1"/>
          </a:fillRef>
          <a:effectRef idx="3">
            <a:schemeClr val="accent1"/>
          </a:effectRef>
          <a:fontRef idx="minor">
            <a:schemeClr val="lt1"/>
          </a:fontRef>
        </p:style>
        <p:txBody>
          <a:bodyPr rtlCol="0" anchor="ctr"/>
          <a:lstStyle/>
          <a:p>
            <a:r>
              <a:rPr lang="en-GB" sz="1867" dirty="0">
                <a:solidFill>
                  <a:schemeClr val="bg1">
                    <a:lumMod val="20000"/>
                    <a:lumOff val="80000"/>
                  </a:schemeClr>
                </a:solidFill>
              </a:rPr>
              <a:t>Cyber terrorists</a:t>
            </a:r>
          </a:p>
        </p:txBody>
      </p:sp>
      <p:sp>
        <p:nvSpPr>
          <p:cNvPr id="16" name="Pentagon 15"/>
          <p:cNvSpPr/>
          <p:nvPr/>
        </p:nvSpPr>
        <p:spPr>
          <a:xfrm>
            <a:off x="5098472" y="3378201"/>
            <a:ext cx="6009795" cy="711200"/>
          </a:xfrm>
          <a:prstGeom prst="homePlate">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r>
              <a:rPr lang="en-GB" sz="1867" dirty="0">
                <a:solidFill>
                  <a:schemeClr val="bg1">
                    <a:lumMod val="20000"/>
                    <a:lumOff val="80000"/>
                  </a:schemeClr>
                </a:solidFill>
              </a:rPr>
              <a:t>Malware development, targeted emails, other attack tools bought on market</a:t>
            </a:r>
          </a:p>
        </p:txBody>
      </p:sp>
      <p:sp>
        <p:nvSpPr>
          <p:cNvPr id="17" name="Rectangle 16"/>
          <p:cNvSpPr/>
          <p:nvPr/>
        </p:nvSpPr>
        <p:spPr>
          <a:xfrm>
            <a:off x="1221509" y="3479801"/>
            <a:ext cx="3505200" cy="515677"/>
          </a:xfrm>
          <a:prstGeom prst="rect">
            <a:avLst/>
          </a:prstGeom>
          <a:solidFill>
            <a:srgbClr val="2C68B1"/>
          </a:solidFill>
        </p:spPr>
        <p:style>
          <a:lnRef idx="0">
            <a:schemeClr val="accent1"/>
          </a:lnRef>
          <a:fillRef idx="3">
            <a:schemeClr val="accent1"/>
          </a:fillRef>
          <a:effectRef idx="3">
            <a:schemeClr val="accent1"/>
          </a:effectRef>
          <a:fontRef idx="minor">
            <a:schemeClr val="lt1"/>
          </a:fontRef>
        </p:style>
        <p:txBody>
          <a:bodyPr rtlCol="0" anchor="ctr"/>
          <a:lstStyle/>
          <a:p>
            <a:r>
              <a:rPr lang="en-GB" sz="1867" dirty="0">
                <a:solidFill>
                  <a:schemeClr val="bg1">
                    <a:lumMod val="20000"/>
                    <a:lumOff val="80000"/>
                  </a:schemeClr>
                </a:solidFill>
              </a:rPr>
              <a:t>Organised criminal gangs</a:t>
            </a:r>
          </a:p>
        </p:txBody>
      </p:sp>
      <p:sp>
        <p:nvSpPr>
          <p:cNvPr id="9" name="Pentagon 15"/>
          <p:cNvSpPr/>
          <p:nvPr/>
        </p:nvSpPr>
        <p:spPr>
          <a:xfrm>
            <a:off x="5093853" y="4394201"/>
            <a:ext cx="6009795" cy="711200"/>
          </a:xfrm>
          <a:prstGeom prst="homePlate">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r>
              <a:rPr lang="en-GB" sz="1867" dirty="0">
                <a:solidFill>
                  <a:schemeClr val="bg1">
                    <a:lumMod val="20000"/>
                    <a:lumOff val="80000"/>
                  </a:schemeClr>
                </a:solidFill>
              </a:rPr>
              <a:t>Watering hole, advanced DDoS, targeted emails, zero-day exploits</a:t>
            </a:r>
          </a:p>
        </p:txBody>
      </p:sp>
      <p:sp>
        <p:nvSpPr>
          <p:cNvPr id="10" name="Rectangle 9"/>
          <p:cNvSpPr/>
          <p:nvPr/>
        </p:nvSpPr>
        <p:spPr>
          <a:xfrm>
            <a:off x="1219200" y="4495801"/>
            <a:ext cx="3505200" cy="515677"/>
          </a:xfrm>
          <a:prstGeom prst="rect">
            <a:avLst/>
          </a:prstGeom>
          <a:solidFill>
            <a:srgbClr val="2C68B1"/>
          </a:solidFill>
        </p:spPr>
        <p:style>
          <a:lnRef idx="0">
            <a:schemeClr val="accent1"/>
          </a:lnRef>
          <a:fillRef idx="3">
            <a:schemeClr val="accent1"/>
          </a:fillRef>
          <a:effectRef idx="3">
            <a:schemeClr val="accent1"/>
          </a:effectRef>
          <a:fontRef idx="minor">
            <a:schemeClr val="lt1"/>
          </a:fontRef>
        </p:style>
        <p:txBody>
          <a:bodyPr rtlCol="0" anchor="ctr"/>
          <a:lstStyle/>
          <a:p>
            <a:r>
              <a:rPr lang="en-GB" sz="1867" dirty="0">
                <a:solidFill>
                  <a:schemeClr val="bg1">
                    <a:lumMod val="20000"/>
                    <a:lumOff val="80000"/>
                  </a:schemeClr>
                </a:solidFill>
              </a:rPr>
              <a:t>Nation states</a:t>
            </a:r>
          </a:p>
        </p:txBody>
      </p:sp>
      <p:sp>
        <p:nvSpPr>
          <p:cNvPr id="12" name="Pentagon 15"/>
          <p:cNvSpPr/>
          <p:nvPr/>
        </p:nvSpPr>
        <p:spPr>
          <a:xfrm>
            <a:off x="5079999" y="5421177"/>
            <a:ext cx="6009795" cy="700225"/>
          </a:xfrm>
          <a:prstGeom prst="homePlate">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r>
              <a:rPr lang="en-GB" sz="1867" dirty="0">
                <a:solidFill>
                  <a:schemeClr val="bg1">
                    <a:lumMod val="20000"/>
                    <a:lumOff val="80000"/>
                  </a:schemeClr>
                </a:solidFill>
              </a:rPr>
              <a:t>Data theft, sharing logins and escalating privileges</a:t>
            </a:r>
          </a:p>
        </p:txBody>
      </p:sp>
      <p:sp>
        <p:nvSpPr>
          <p:cNvPr id="13" name="Rectangle 12"/>
          <p:cNvSpPr/>
          <p:nvPr/>
        </p:nvSpPr>
        <p:spPr>
          <a:xfrm>
            <a:off x="1219200" y="5511801"/>
            <a:ext cx="3505200" cy="515677"/>
          </a:xfrm>
          <a:prstGeom prst="rect">
            <a:avLst/>
          </a:prstGeom>
          <a:solidFill>
            <a:srgbClr val="2C68B1"/>
          </a:solidFill>
        </p:spPr>
        <p:style>
          <a:lnRef idx="0">
            <a:schemeClr val="accent1"/>
          </a:lnRef>
          <a:fillRef idx="3">
            <a:schemeClr val="accent1"/>
          </a:fillRef>
          <a:effectRef idx="3">
            <a:schemeClr val="accent1"/>
          </a:effectRef>
          <a:fontRef idx="minor">
            <a:schemeClr val="lt1"/>
          </a:fontRef>
        </p:style>
        <p:txBody>
          <a:bodyPr rtlCol="0" anchor="ctr"/>
          <a:lstStyle/>
          <a:p>
            <a:r>
              <a:rPr lang="en-GB" sz="1867" dirty="0">
                <a:solidFill>
                  <a:schemeClr val="bg1">
                    <a:lumMod val="20000"/>
                    <a:lumOff val="80000"/>
                  </a:schemeClr>
                </a:solidFill>
              </a:rPr>
              <a:t>Insiders</a:t>
            </a:r>
          </a:p>
        </p:txBody>
      </p:sp>
    </p:spTree>
    <p:extLst>
      <p:ext uri="{BB962C8B-B14F-4D97-AF65-F5344CB8AC3E}">
        <p14:creationId xmlns:p14="http://schemas.microsoft.com/office/powerpoint/2010/main" val="28242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4" grpId="0" animBg="1"/>
      <p:bldP spid="15" grpId="0" animBg="1"/>
      <p:bldP spid="16" grpId="0" animBg="1"/>
      <p:bldP spid="17" grpId="0" animBg="1"/>
      <p:bldP spid="9" grpId="0" animBg="1"/>
      <p:bldP spid="10"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otolia_48155209_8x6_DG.jpg"/>
          <p:cNvPicPr>
            <a:picLocks noChangeAspect="1"/>
          </p:cNvPicPr>
          <p:nvPr/>
        </p:nvPicPr>
        <p:blipFill rotWithShape="1">
          <a:blip r:embed="rId3" cstate="print">
            <a:duotone>
              <a:schemeClr val="bg2">
                <a:shade val="45000"/>
                <a:satMod val="135000"/>
              </a:schemeClr>
              <a:prstClr val="white"/>
            </a:duotone>
          </a:blip>
          <a:srcRect t="20573" b="8592"/>
          <a:stretch/>
        </p:blipFill>
        <p:spPr>
          <a:xfrm>
            <a:off x="0" y="1600200"/>
            <a:ext cx="12192000" cy="5257800"/>
          </a:xfrm>
          <a:prstGeom prst="rect">
            <a:avLst/>
          </a:prstGeom>
        </p:spPr>
      </p:pic>
      <p:sp>
        <p:nvSpPr>
          <p:cNvPr id="2" name="Title 1"/>
          <p:cNvSpPr>
            <a:spLocks noGrp="1"/>
          </p:cNvSpPr>
          <p:nvPr>
            <p:ph type="title"/>
          </p:nvPr>
        </p:nvSpPr>
        <p:spPr/>
        <p:txBody>
          <a:bodyPr>
            <a:normAutofit/>
          </a:bodyPr>
          <a:lstStyle/>
          <a:p>
            <a:r>
              <a:rPr lang="en-GB" dirty="0">
                <a:solidFill>
                  <a:srgbClr val="2C68B1"/>
                </a:solidFill>
              </a:rPr>
              <a:t>When it goes wrong</a:t>
            </a:r>
          </a:p>
        </p:txBody>
      </p:sp>
      <p:sp>
        <p:nvSpPr>
          <p:cNvPr id="4" name="Rectangle 3"/>
          <p:cNvSpPr/>
          <p:nvPr/>
        </p:nvSpPr>
        <p:spPr>
          <a:xfrm>
            <a:off x="1219199" y="2209800"/>
            <a:ext cx="4472132" cy="2004747"/>
          </a:xfrm>
          <a:prstGeom prst="rect">
            <a:avLst/>
          </a:prstGeom>
          <a:solidFill>
            <a:srgbClr val="2C68B1"/>
          </a:solidFill>
          <a:ln w="25400"/>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solidFill>
                  <a:schemeClr val="bg1"/>
                </a:solidFill>
              </a:rPr>
              <a:t>Boy, 17, admits TalkTalk hack, which affected 157,000 customers</a:t>
            </a:r>
          </a:p>
        </p:txBody>
      </p:sp>
      <p:sp>
        <p:nvSpPr>
          <p:cNvPr id="6" name="Rectangle 5"/>
          <p:cNvSpPr/>
          <p:nvPr/>
        </p:nvSpPr>
        <p:spPr>
          <a:xfrm>
            <a:off x="6596649" y="2230583"/>
            <a:ext cx="4476840" cy="2004748"/>
          </a:xfrm>
          <a:prstGeom prst="rect">
            <a:avLst/>
          </a:prstGeom>
          <a:solidFill>
            <a:srgbClr val="2C68B1"/>
          </a:solidFill>
          <a:ln w="2540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solidFill>
                  <a:schemeClr val="bg1"/>
                </a:solidFill>
              </a:rPr>
              <a:t>Polish banking system </a:t>
            </a:r>
          </a:p>
          <a:p>
            <a:pPr algn="ctr"/>
            <a:r>
              <a:rPr lang="en-GB" sz="2400" dirty="0">
                <a:solidFill>
                  <a:schemeClr val="bg1"/>
                </a:solidFill>
              </a:rPr>
              <a:t>hacked</a:t>
            </a:r>
          </a:p>
        </p:txBody>
      </p:sp>
      <p:sp>
        <p:nvSpPr>
          <p:cNvPr id="8" name="Rectangle 7"/>
          <p:cNvSpPr/>
          <p:nvPr/>
        </p:nvSpPr>
        <p:spPr>
          <a:xfrm>
            <a:off x="6597560" y="4431256"/>
            <a:ext cx="4476840" cy="2004747"/>
          </a:xfrm>
          <a:prstGeom prst="rect">
            <a:avLst/>
          </a:prstGeom>
          <a:solidFill>
            <a:srgbClr val="2C68B1"/>
          </a:solidFill>
          <a:ln w="2540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solidFill>
                  <a:schemeClr val="bg1"/>
                </a:solidFill>
              </a:rPr>
              <a:t>Russians accused of cyber breaches in run-up to US elections</a:t>
            </a:r>
          </a:p>
        </p:txBody>
      </p:sp>
      <p:sp>
        <p:nvSpPr>
          <p:cNvPr id="9" name="Rectangle 8"/>
          <p:cNvSpPr/>
          <p:nvPr/>
        </p:nvSpPr>
        <p:spPr>
          <a:xfrm>
            <a:off x="1219200" y="4472253"/>
            <a:ext cx="4476840" cy="2004747"/>
          </a:xfrm>
          <a:prstGeom prst="rect">
            <a:avLst/>
          </a:prstGeom>
          <a:solidFill>
            <a:srgbClr val="2C68B1"/>
          </a:solidFill>
          <a:ln w="2540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solidFill>
                  <a:schemeClr val="bg1"/>
                </a:solidFill>
              </a:rPr>
              <a:t>Cyber thieves stole £2.5m from Tesco Bank accounts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Financial and reputational damage</a:t>
            </a:r>
          </a:p>
        </p:txBody>
      </p:sp>
      <p:sp>
        <p:nvSpPr>
          <p:cNvPr id="6" name="Rectangle 5"/>
          <p:cNvSpPr/>
          <p:nvPr/>
        </p:nvSpPr>
        <p:spPr>
          <a:xfrm>
            <a:off x="558801" y="1796494"/>
            <a:ext cx="6657211" cy="907148"/>
          </a:xfrm>
          <a:prstGeom prst="rect">
            <a:avLst/>
          </a:prstGeom>
          <a:solidFill>
            <a:srgbClr val="2C68B1"/>
          </a:solidFill>
          <a:ln w="12700">
            <a:solidFill>
              <a:schemeClr val="tx1"/>
            </a:solidFill>
          </a:ln>
        </p:spPr>
        <p:style>
          <a:lnRef idx="0">
            <a:schemeClr val="accent1"/>
          </a:lnRef>
          <a:fillRef idx="3">
            <a:schemeClr val="accent1"/>
          </a:fillRef>
          <a:effectRef idx="3">
            <a:schemeClr val="accent1"/>
          </a:effectRef>
          <a:fontRef idx="minor">
            <a:schemeClr val="lt1"/>
          </a:fontRef>
        </p:style>
        <p:txBody>
          <a:bodyPr rtlCol="0" anchor="ctr"/>
          <a:lstStyle/>
          <a:p>
            <a:pPr marL="1588" indent="-1588"/>
            <a:r>
              <a:rPr lang="en-GB" sz="2000" dirty="0">
                <a:solidFill>
                  <a:schemeClr val="bg1">
                    <a:lumMod val="20000"/>
                    <a:lumOff val="80000"/>
                  </a:schemeClr>
                </a:solidFill>
              </a:rPr>
              <a:t>Incidents can cost up to </a:t>
            </a:r>
            <a:r>
              <a:rPr lang="en-GB" sz="2800" b="1" dirty="0">
                <a:solidFill>
                  <a:schemeClr val="bg1">
                    <a:lumMod val="20000"/>
                    <a:lumOff val="80000"/>
                  </a:schemeClr>
                </a:solidFill>
              </a:rPr>
              <a:t>£2.6 million</a:t>
            </a:r>
            <a:r>
              <a:rPr lang="en-GB" sz="2000" b="1" dirty="0">
                <a:solidFill>
                  <a:schemeClr val="bg1">
                    <a:lumMod val="20000"/>
                    <a:lumOff val="80000"/>
                  </a:schemeClr>
                </a:solidFill>
              </a:rPr>
              <a:t> </a:t>
            </a:r>
            <a:r>
              <a:rPr lang="en-GB" sz="2000" dirty="0">
                <a:solidFill>
                  <a:schemeClr val="bg1">
                    <a:lumMod val="20000"/>
                    <a:lumOff val="80000"/>
                  </a:schemeClr>
                </a:solidFill>
              </a:rPr>
              <a:t>(PWC report)</a:t>
            </a:r>
          </a:p>
        </p:txBody>
      </p:sp>
      <p:sp>
        <p:nvSpPr>
          <p:cNvPr id="7" name="Rectangle 6"/>
          <p:cNvSpPr/>
          <p:nvPr/>
        </p:nvSpPr>
        <p:spPr>
          <a:xfrm>
            <a:off x="556389" y="4532742"/>
            <a:ext cx="6657211" cy="1415145"/>
          </a:xfrm>
          <a:prstGeom prst="rect">
            <a:avLst/>
          </a:prstGeom>
          <a:solidFill>
            <a:srgbClr val="2C68B1"/>
          </a:solidFill>
          <a:ln w="12700">
            <a:solidFill>
              <a:schemeClr val="tx1"/>
            </a:solidFill>
          </a:ln>
        </p:spPr>
        <p:style>
          <a:lnRef idx="0">
            <a:schemeClr val="accent1"/>
          </a:lnRef>
          <a:fillRef idx="3">
            <a:schemeClr val="accent1"/>
          </a:fillRef>
          <a:effectRef idx="3">
            <a:schemeClr val="accent1"/>
          </a:effectRef>
          <a:fontRef idx="minor">
            <a:schemeClr val="lt1"/>
          </a:fontRef>
        </p:style>
        <p:txBody>
          <a:bodyPr rtlCol="0" anchor="ctr"/>
          <a:lstStyle/>
          <a:p>
            <a:pPr marL="1588" indent="-1588" algn="ctr"/>
            <a:r>
              <a:rPr lang="en-US" sz="2133" i="1" dirty="0">
                <a:solidFill>
                  <a:schemeClr val="bg1">
                    <a:lumMod val="20000"/>
                    <a:lumOff val="80000"/>
                  </a:schemeClr>
                </a:solidFill>
              </a:rPr>
              <a:t>73% of customers would reconsider using a company </a:t>
            </a:r>
            <a:br>
              <a:rPr lang="en-US" sz="2133" i="1" dirty="0">
                <a:solidFill>
                  <a:schemeClr val="bg1">
                    <a:lumMod val="20000"/>
                    <a:lumOff val="80000"/>
                  </a:schemeClr>
                </a:solidFill>
              </a:rPr>
            </a:br>
            <a:r>
              <a:rPr lang="en-US" sz="2133" i="1" dirty="0">
                <a:solidFill>
                  <a:schemeClr val="bg1">
                    <a:lumMod val="20000"/>
                    <a:lumOff val="80000"/>
                  </a:schemeClr>
                </a:solidFill>
              </a:rPr>
              <a:t>that lost or failed to keep their data safe</a:t>
            </a:r>
            <a:r>
              <a:rPr lang="en-GB" sz="2133" i="1" dirty="0">
                <a:solidFill>
                  <a:schemeClr val="bg1">
                    <a:lumMod val="20000"/>
                    <a:lumOff val="80000"/>
                  </a:schemeClr>
                </a:solidFill>
              </a:rPr>
              <a:t> </a:t>
            </a:r>
            <a:r>
              <a:rPr lang="en-GB" sz="2133" dirty="0">
                <a:solidFill>
                  <a:schemeClr val="bg1">
                    <a:lumMod val="20000"/>
                    <a:lumOff val="80000"/>
                  </a:schemeClr>
                </a:solidFill>
              </a:rPr>
              <a:t>(Deloitte survey)</a:t>
            </a:r>
          </a:p>
        </p:txBody>
      </p:sp>
      <p:sp>
        <p:nvSpPr>
          <p:cNvPr id="3" name="Oval 2"/>
          <p:cNvSpPr/>
          <p:nvPr/>
        </p:nvSpPr>
        <p:spPr>
          <a:xfrm>
            <a:off x="8154605" y="1948110"/>
            <a:ext cx="1625601" cy="1719947"/>
          </a:xfrm>
          <a:prstGeom prst="ellipse">
            <a:avLst/>
          </a:prstGeom>
          <a:solidFill>
            <a:schemeClr val="accent6"/>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133" dirty="0"/>
              <a:t>TalkTalk</a:t>
            </a:r>
            <a:endParaRPr lang="en-US" sz="2133" dirty="0"/>
          </a:p>
        </p:txBody>
      </p:sp>
      <p:sp>
        <p:nvSpPr>
          <p:cNvPr id="10" name="Oval 9"/>
          <p:cNvSpPr/>
          <p:nvPr/>
        </p:nvSpPr>
        <p:spPr>
          <a:xfrm>
            <a:off x="7924801" y="4227942"/>
            <a:ext cx="1625601" cy="1719945"/>
          </a:xfrm>
          <a:prstGeom prst="ellipse">
            <a:avLst/>
          </a:prstGeom>
          <a:solidFill>
            <a:srgbClr val="7C304B"/>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2133" dirty="0">
                <a:solidFill>
                  <a:schemeClr val="bg1">
                    <a:lumMod val="20000"/>
                    <a:lumOff val="80000"/>
                  </a:schemeClr>
                </a:solidFill>
              </a:rPr>
              <a:t>Sony</a:t>
            </a:r>
            <a:endParaRPr lang="en-US" sz="2133" dirty="0">
              <a:solidFill>
                <a:schemeClr val="bg1">
                  <a:lumMod val="20000"/>
                  <a:lumOff val="80000"/>
                </a:schemeClr>
              </a:solidFill>
            </a:endParaRPr>
          </a:p>
        </p:txBody>
      </p:sp>
      <p:sp>
        <p:nvSpPr>
          <p:cNvPr id="11" name="Oval 10"/>
          <p:cNvSpPr/>
          <p:nvPr/>
        </p:nvSpPr>
        <p:spPr>
          <a:xfrm>
            <a:off x="10010012" y="3110339"/>
            <a:ext cx="1625601" cy="1719945"/>
          </a:xfrm>
          <a:prstGeom prst="ellipse">
            <a:avLst/>
          </a:prstGeom>
          <a:solidFill>
            <a:srgbClr val="5E34B1"/>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133" dirty="0">
                <a:solidFill>
                  <a:schemeClr val="bg1">
                    <a:lumMod val="20000"/>
                    <a:lumOff val="80000"/>
                  </a:schemeClr>
                </a:solidFill>
              </a:rPr>
              <a:t>Yahoo</a:t>
            </a:r>
            <a:endParaRPr lang="en-US" sz="2133" dirty="0">
              <a:solidFill>
                <a:schemeClr val="bg1">
                  <a:lumMod val="20000"/>
                  <a:lumOff val="80000"/>
                </a:schemeClr>
              </a:solidFill>
            </a:endParaRPr>
          </a:p>
        </p:txBody>
      </p:sp>
      <p:sp>
        <p:nvSpPr>
          <p:cNvPr id="8" name="Rectangle 7"/>
          <p:cNvSpPr/>
          <p:nvPr/>
        </p:nvSpPr>
        <p:spPr>
          <a:xfrm>
            <a:off x="556389" y="3110338"/>
            <a:ext cx="6657211" cy="1117603"/>
          </a:xfrm>
          <a:prstGeom prst="rect">
            <a:avLst/>
          </a:prstGeom>
          <a:solidFill>
            <a:srgbClr val="2C68B1"/>
          </a:solidFill>
          <a:ln w="12700">
            <a:solidFill>
              <a:schemeClr val="tx1"/>
            </a:solidFill>
          </a:ln>
        </p:spPr>
        <p:style>
          <a:lnRef idx="0">
            <a:schemeClr val="accent1"/>
          </a:lnRef>
          <a:fillRef idx="3">
            <a:schemeClr val="accent1"/>
          </a:fillRef>
          <a:effectRef idx="3">
            <a:schemeClr val="accent1"/>
          </a:effectRef>
          <a:fontRef idx="minor">
            <a:schemeClr val="lt1"/>
          </a:fontRef>
        </p:style>
        <p:txBody>
          <a:bodyPr rtlCol="0" anchor="ctr"/>
          <a:lstStyle/>
          <a:p>
            <a:pPr marL="1588" indent="-1588"/>
            <a:r>
              <a:rPr lang="en-GB" sz="2000" dirty="0">
                <a:solidFill>
                  <a:schemeClr val="bg1">
                    <a:lumMod val="20000"/>
                    <a:lumOff val="80000"/>
                  </a:schemeClr>
                </a:solidFill>
              </a:rPr>
              <a:t>Average cost of a breach </a:t>
            </a:r>
            <a:r>
              <a:rPr lang="en-GB" sz="2800" b="1" dirty="0">
                <a:solidFill>
                  <a:schemeClr val="bg1">
                    <a:lumMod val="20000"/>
                    <a:lumOff val="80000"/>
                  </a:schemeClr>
                </a:solidFill>
              </a:rPr>
              <a:t>£600k-£1.15m</a:t>
            </a:r>
            <a:r>
              <a:rPr lang="en-GB" sz="2000" b="1" dirty="0">
                <a:solidFill>
                  <a:schemeClr val="bg1">
                    <a:lumMod val="20000"/>
                    <a:lumOff val="80000"/>
                  </a:schemeClr>
                </a:solidFill>
              </a:rPr>
              <a:t> </a:t>
            </a:r>
            <a:r>
              <a:rPr lang="en-GB" sz="2000" dirty="0">
                <a:solidFill>
                  <a:schemeClr val="bg1">
                    <a:lumMod val="20000"/>
                    <a:lumOff val="80000"/>
                  </a:schemeClr>
                </a:solidFill>
              </a:rPr>
              <a:t>(NCSC)</a:t>
            </a:r>
          </a:p>
        </p:txBody>
      </p:sp>
    </p:spTree>
    <p:extLst>
      <p:ext uri="{BB962C8B-B14F-4D97-AF65-F5344CB8AC3E}">
        <p14:creationId xmlns:p14="http://schemas.microsoft.com/office/powerpoint/2010/main" val="1517994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10" grpId="0" animBg="1"/>
      <p:bldP spid="11"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How they attack</a:t>
            </a:r>
            <a:endParaRPr lang="en-US" dirty="0">
              <a:solidFill>
                <a:srgbClr val="2C68B1"/>
              </a:solidFill>
            </a:endParaRPr>
          </a:p>
        </p:txBody>
      </p:sp>
      <p:sp>
        <p:nvSpPr>
          <p:cNvPr id="3" name="Content Placeholder 2"/>
          <p:cNvSpPr>
            <a:spLocks noGrp="1"/>
          </p:cNvSpPr>
          <p:nvPr>
            <p:ph idx="1"/>
          </p:nvPr>
        </p:nvSpPr>
        <p:spPr/>
        <p:txBody>
          <a:bodyPr>
            <a:normAutofit lnSpcReduction="10000"/>
          </a:bodyPr>
          <a:lstStyle/>
          <a:p>
            <a:pPr>
              <a:lnSpc>
                <a:spcPct val="150000"/>
              </a:lnSpc>
              <a:buClr>
                <a:srgbClr val="2C68B1"/>
              </a:buClr>
              <a:buFont typeface="Arial" panose="020B0604020202020204" pitchFamily="34" charset="0"/>
              <a:buChar char="•"/>
            </a:pPr>
            <a:r>
              <a:rPr lang="en-GB" sz="2400" dirty="0"/>
              <a:t>Phishing, smishing or vishing</a:t>
            </a:r>
          </a:p>
          <a:p>
            <a:pPr>
              <a:lnSpc>
                <a:spcPct val="150000"/>
              </a:lnSpc>
              <a:buClr>
                <a:srgbClr val="2C68B1"/>
              </a:buClr>
              <a:buFont typeface="Arial" panose="020B0604020202020204" pitchFamily="34" charset="0"/>
              <a:buChar char="•"/>
            </a:pPr>
            <a:r>
              <a:rPr lang="en-GB" sz="2400" dirty="0"/>
              <a:t>Social engineering</a:t>
            </a:r>
          </a:p>
          <a:p>
            <a:pPr>
              <a:lnSpc>
                <a:spcPct val="150000"/>
              </a:lnSpc>
              <a:buClr>
                <a:srgbClr val="2C68B1"/>
              </a:buClr>
              <a:buFont typeface="Arial" panose="020B0604020202020204" pitchFamily="34" charset="0"/>
              <a:buChar char="•"/>
            </a:pPr>
            <a:r>
              <a:rPr lang="en-GB" sz="2400" dirty="0"/>
              <a:t>Impersonation - of suppliers, senior managers, the Police</a:t>
            </a:r>
          </a:p>
          <a:p>
            <a:pPr>
              <a:lnSpc>
                <a:spcPct val="150000"/>
              </a:lnSpc>
              <a:buClr>
                <a:srgbClr val="2C68B1"/>
              </a:buClr>
              <a:buFont typeface="Arial" panose="020B0604020202020204" pitchFamily="34" charset="0"/>
              <a:buChar char="•"/>
            </a:pPr>
            <a:r>
              <a:rPr lang="en-GB" sz="2400" dirty="0"/>
              <a:t>Coercion </a:t>
            </a:r>
          </a:p>
          <a:p>
            <a:pPr>
              <a:lnSpc>
                <a:spcPct val="150000"/>
              </a:lnSpc>
              <a:buClr>
                <a:srgbClr val="2C68B1"/>
              </a:buClr>
              <a:buFont typeface="Arial" panose="020B0604020202020204" pitchFamily="34" charset="0"/>
              <a:buChar char="•"/>
            </a:pPr>
            <a:r>
              <a:rPr lang="en-GB" sz="2400" dirty="0"/>
              <a:t>Malware and Trojans</a:t>
            </a:r>
          </a:p>
          <a:p>
            <a:pPr>
              <a:lnSpc>
                <a:spcPct val="150000"/>
              </a:lnSpc>
              <a:buClr>
                <a:srgbClr val="2C68B1"/>
              </a:buClr>
              <a:buFont typeface="Arial" panose="020B0604020202020204" pitchFamily="34" charset="0"/>
              <a:buChar char="•"/>
            </a:pPr>
            <a:r>
              <a:rPr lang="en-GB" sz="2400" dirty="0"/>
              <a:t>Pharming and spoof URLs (fake sites)</a:t>
            </a:r>
          </a:p>
          <a:p>
            <a:pPr>
              <a:lnSpc>
                <a:spcPct val="150000"/>
              </a:lnSpc>
              <a:buClr>
                <a:srgbClr val="2C68B1"/>
              </a:buClr>
              <a:buFont typeface="Arial" panose="020B0604020202020204" pitchFamily="34" charset="0"/>
              <a:buChar char="•"/>
            </a:pPr>
            <a:r>
              <a:rPr lang="en-GB" sz="2400" dirty="0"/>
              <a:t>Physical access</a:t>
            </a:r>
          </a:p>
          <a:p>
            <a:endParaRPr lang="en-US" dirty="0"/>
          </a:p>
        </p:txBody>
      </p:sp>
    </p:spTree>
    <p:extLst>
      <p:ext uri="{BB962C8B-B14F-4D97-AF65-F5344CB8AC3E}">
        <p14:creationId xmlns:p14="http://schemas.microsoft.com/office/powerpoint/2010/main" val="93373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You make the call: What type of attack is it?</a:t>
            </a:r>
          </a:p>
        </p:txBody>
      </p:sp>
      <p:sp>
        <p:nvSpPr>
          <p:cNvPr id="3" name="Content Placeholder 2"/>
          <p:cNvSpPr>
            <a:spLocks noGrp="1"/>
          </p:cNvSpPr>
          <p:nvPr>
            <p:ph idx="1"/>
          </p:nvPr>
        </p:nvSpPr>
        <p:spPr/>
        <p:txBody>
          <a:bodyPr>
            <a:normAutofit/>
          </a:bodyPr>
          <a:lstStyle/>
          <a:p>
            <a:pPr marL="0" indent="0">
              <a:buNone/>
            </a:pPr>
            <a:r>
              <a:rPr lang="en-GB" sz="2400" dirty="0"/>
              <a:t>“I got an email from my bank telling me to click on a link to update my PIN"</a:t>
            </a:r>
          </a:p>
          <a:p>
            <a:pPr>
              <a:buNone/>
            </a:pPr>
            <a:endParaRPr lang="en-GB" dirty="0"/>
          </a:p>
          <a:p>
            <a:pPr>
              <a:buNone/>
            </a:pPr>
            <a:r>
              <a:rPr lang="en-GB" dirty="0"/>
              <a:t>							</a:t>
            </a:r>
          </a:p>
        </p:txBody>
      </p:sp>
      <p:sp>
        <p:nvSpPr>
          <p:cNvPr id="4" name="TextBox 3"/>
          <p:cNvSpPr txBox="1"/>
          <p:nvPr/>
        </p:nvSpPr>
        <p:spPr>
          <a:xfrm>
            <a:off x="5688896" y="2079872"/>
            <a:ext cx="4471096" cy="3395673"/>
          </a:xfrm>
          <a:prstGeom prst="rect">
            <a:avLst/>
          </a:prstGeom>
          <a:noFill/>
        </p:spPr>
        <p:txBody>
          <a:bodyPr wrap="none" lIns="91440" tIns="91440" bIns="91440" rtlCol="0" anchor="ctr">
            <a:spAutoFit/>
          </a:bodyPr>
          <a:lstStyle/>
          <a:p>
            <a:pPr>
              <a:lnSpc>
                <a:spcPct val="150000"/>
              </a:lnSpc>
            </a:pPr>
            <a:r>
              <a:rPr lang="en-US" sz="3600" b="1" dirty="0"/>
              <a:t>Phishing</a:t>
            </a:r>
          </a:p>
          <a:p>
            <a:pPr>
              <a:lnSpc>
                <a:spcPct val="150000"/>
              </a:lnSpc>
            </a:pPr>
            <a:r>
              <a:rPr lang="en-US" sz="3600" b="1" dirty="0"/>
              <a:t>Social Engineering</a:t>
            </a:r>
          </a:p>
          <a:p>
            <a:pPr>
              <a:lnSpc>
                <a:spcPct val="150000"/>
              </a:lnSpc>
            </a:pPr>
            <a:r>
              <a:rPr lang="en-US" sz="3600" b="1" dirty="0"/>
              <a:t>Malware</a:t>
            </a:r>
          </a:p>
          <a:p>
            <a:pPr>
              <a:lnSpc>
                <a:spcPct val="150000"/>
              </a:lnSpc>
            </a:pPr>
            <a:r>
              <a:rPr lang="en-US" sz="3600" b="1" dirty="0"/>
              <a:t>Coercion</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278" y="2079872"/>
            <a:ext cx="3261638" cy="3988418"/>
          </a:xfrm>
          <a:prstGeom prst="rect">
            <a:avLst/>
          </a:prstGeom>
        </p:spPr>
      </p:pic>
      <p:sp>
        <p:nvSpPr>
          <p:cNvPr id="7" name="TextBox 6">
            <a:extLst>
              <a:ext uri="{FF2B5EF4-FFF2-40B4-BE49-F238E27FC236}">
                <a16:creationId xmlns:a16="http://schemas.microsoft.com/office/drawing/2014/main" id="{3735E3FC-BDE5-4335-B303-D7C756014450}"/>
              </a:ext>
            </a:extLst>
          </p:cNvPr>
          <p:cNvSpPr txBox="1"/>
          <p:nvPr/>
        </p:nvSpPr>
        <p:spPr>
          <a:xfrm>
            <a:off x="7786256" y="2004449"/>
            <a:ext cx="748143" cy="1107996"/>
          </a:xfrm>
          <a:prstGeom prst="rect">
            <a:avLst/>
          </a:prstGeom>
          <a:noFill/>
        </p:spPr>
        <p:txBody>
          <a:bodyPr wrap="square" rtlCol="0">
            <a:spAutoFit/>
          </a:bodyPr>
          <a:lstStyle/>
          <a:p>
            <a:r>
              <a:rPr lang="en-GB" sz="6600" dirty="0">
                <a:solidFill>
                  <a:srgbClr val="00B050"/>
                </a:solidFill>
                <a:sym typeface="Wingdings"/>
              </a:rPr>
              <a:t></a:t>
            </a:r>
            <a:endParaRPr lang="en-GB" sz="6600" dirty="0">
              <a:solidFill>
                <a:srgbClr val="00B05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You make the call: What type of attack is it?</a:t>
            </a:r>
          </a:p>
        </p:txBody>
      </p:sp>
      <p:sp>
        <p:nvSpPr>
          <p:cNvPr id="3" name="Content Placeholder 2"/>
          <p:cNvSpPr>
            <a:spLocks noGrp="1"/>
          </p:cNvSpPr>
          <p:nvPr>
            <p:ph idx="1"/>
          </p:nvPr>
        </p:nvSpPr>
        <p:spPr/>
        <p:txBody>
          <a:bodyPr>
            <a:normAutofit/>
          </a:bodyPr>
          <a:lstStyle/>
          <a:p>
            <a:pPr marL="0" indent="0">
              <a:buNone/>
            </a:pPr>
            <a:r>
              <a:rPr lang="en-GB" sz="2400" dirty="0"/>
              <a:t>“The site looked so genuine – the logo was exactly the same. But my partner spotted that it was spelt ‘ebayy’ not ‘ebay’"</a:t>
            </a:r>
          </a:p>
          <a:p>
            <a:pPr>
              <a:buNone/>
            </a:pPr>
            <a:endParaRPr lang="en-GB" dirty="0"/>
          </a:p>
          <a:p>
            <a:pPr>
              <a:buNone/>
            </a:pPr>
            <a:r>
              <a:rPr lang="en-GB" dirty="0"/>
              <a:t>					</a:t>
            </a:r>
          </a:p>
        </p:txBody>
      </p:sp>
      <p:sp>
        <p:nvSpPr>
          <p:cNvPr id="5" name="TextBox 4"/>
          <p:cNvSpPr txBox="1"/>
          <p:nvPr/>
        </p:nvSpPr>
        <p:spPr>
          <a:xfrm>
            <a:off x="10663215" y="4775075"/>
            <a:ext cx="849913" cy="1107996"/>
          </a:xfrm>
          <a:prstGeom prst="rect">
            <a:avLst/>
          </a:prstGeom>
          <a:noFill/>
        </p:spPr>
        <p:txBody>
          <a:bodyPr wrap="none" rtlCol="0">
            <a:spAutoFit/>
          </a:bodyPr>
          <a:lstStyle/>
          <a:p>
            <a:r>
              <a:rPr lang="en-GB" sz="6600" dirty="0">
                <a:solidFill>
                  <a:srgbClr val="00B050"/>
                </a:solidFill>
                <a:sym typeface="Wingdings"/>
              </a:rPr>
              <a:t></a:t>
            </a:r>
            <a:endParaRPr lang="en-GB" sz="1351" dirty="0">
              <a:solidFill>
                <a:srgbClr val="00B050"/>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76399" y="2095500"/>
            <a:ext cx="2660073" cy="3990110"/>
          </a:xfrm>
          <a:prstGeom prst="rect">
            <a:avLst/>
          </a:prstGeom>
        </p:spPr>
      </p:pic>
      <p:sp>
        <p:nvSpPr>
          <p:cNvPr id="6" name="TextBox 5"/>
          <p:cNvSpPr txBox="1"/>
          <p:nvPr/>
        </p:nvSpPr>
        <p:spPr>
          <a:xfrm>
            <a:off x="5275330" y="2373873"/>
            <a:ext cx="5529078" cy="3303340"/>
          </a:xfrm>
          <a:prstGeom prst="rect">
            <a:avLst/>
          </a:prstGeom>
          <a:noFill/>
        </p:spPr>
        <p:txBody>
          <a:bodyPr wrap="none" rtlCol="0">
            <a:spAutoFit/>
          </a:bodyPr>
          <a:lstStyle/>
          <a:p>
            <a:pPr>
              <a:lnSpc>
                <a:spcPct val="150000"/>
              </a:lnSpc>
            </a:pPr>
            <a:r>
              <a:rPr lang="en-US" sz="3600" b="1" dirty="0">
                <a:cs typeface="Arial" panose="020B0604020202020204" pitchFamily="34" charset="0"/>
              </a:rPr>
              <a:t>Phishing</a:t>
            </a:r>
          </a:p>
          <a:p>
            <a:pPr>
              <a:lnSpc>
                <a:spcPct val="150000"/>
              </a:lnSpc>
            </a:pPr>
            <a:r>
              <a:rPr lang="en-US" sz="3600" b="1" dirty="0">
                <a:cs typeface="Arial" panose="020B0604020202020204" pitchFamily="34" charset="0"/>
              </a:rPr>
              <a:t>Social Engineering</a:t>
            </a:r>
          </a:p>
          <a:p>
            <a:pPr>
              <a:lnSpc>
                <a:spcPct val="150000"/>
              </a:lnSpc>
            </a:pPr>
            <a:r>
              <a:rPr lang="en-US" sz="3600" b="1" dirty="0">
                <a:cs typeface="Arial" panose="020B0604020202020204" pitchFamily="34" charset="0"/>
              </a:rPr>
              <a:t>Malware</a:t>
            </a:r>
          </a:p>
          <a:p>
            <a:pPr>
              <a:lnSpc>
                <a:spcPct val="150000"/>
              </a:lnSpc>
            </a:pPr>
            <a:r>
              <a:rPr lang="en-US" sz="3600" b="1" dirty="0">
                <a:cs typeface="Arial" panose="020B0604020202020204" pitchFamily="34" charset="0"/>
              </a:rPr>
              <a:t>Pharming or spoof URL</a:t>
            </a:r>
          </a:p>
        </p:txBody>
      </p:sp>
    </p:spTree>
    <p:extLst>
      <p:ext uri="{BB962C8B-B14F-4D97-AF65-F5344CB8AC3E}">
        <p14:creationId xmlns:p14="http://schemas.microsoft.com/office/powerpoint/2010/main" val="2694609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5736706" y="2377191"/>
            <a:ext cx="4471096" cy="3303340"/>
          </a:xfrm>
          <a:prstGeom prst="rect">
            <a:avLst/>
          </a:prstGeom>
          <a:noFill/>
        </p:spPr>
        <p:txBody>
          <a:bodyPr wrap="none" rtlCol="0">
            <a:spAutoFit/>
          </a:bodyPr>
          <a:lstStyle/>
          <a:p>
            <a:pPr>
              <a:lnSpc>
                <a:spcPct val="150000"/>
              </a:lnSpc>
            </a:pPr>
            <a:r>
              <a:rPr lang="en-US" sz="3600" b="1" dirty="0"/>
              <a:t>Phishing</a:t>
            </a:r>
          </a:p>
          <a:p>
            <a:pPr>
              <a:lnSpc>
                <a:spcPct val="150000"/>
              </a:lnSpc>
            </a:pPr>
            <a:r>
              <a:rPr lang="en-US" sz="3600" b="1" dirty="0"/>
              <a:t>Social Engineering</a:t>
            </a:r>
          </a:p>
          <a:p>
            <a:pPr>
              <a:lnSpc>
                <a:spcPct val="150000"/>
              </a:lnSpc>
            </a:pPr>
            <a:r>
              <a:rPr lang="en-US" sz="3600" b="1" dirty="0"/>
              <a:t>Coercion</a:t>
            </a:r>
          </a:p>
          <a:p>
            <a:pPr>
              <a:lnSpc>
                <a:spcPct val="150000"/>
              </a:lnSpc>
            </a:pPr>
            <a:r>
              <a:rPr lang="en-US" sz="3600" b="1" dirty="0"/>
              <a:t>Malware</a:t>
            </a:r>
          </a:p>
        </p:txBody>
      </p:sp>
      <p:sp>
        <p:nvSpPr>
          <p:cNvPr id="2" name="Title 1"/>
          <p:cNvSpPr>
            <a:spLocks noGrp="1"/>
          </p:cNvSpPr>
          <p:nvPr>
            <p:ph type="title"/>
          </p:nvPr>
        </p:nvSpPr>
        <p:spPr/>
        <p:txBody>
          <a:bodyPr>
            <a:normAutofit/>
          </a:bodyPr>
          <a:lstStyle/>
          <a:p>
            <a:r>
              <a:rPr lang="en-GB" dirty="0">
                <a:solidFill>
                  <a:srgbClr val="2C68B1"/>
                </a:solidFill>
              </a:rPr>
              <a:t>You make the call: What type of attack is it?</a:t>
            </a:r>
          </a:p>
        </p:txBody>
      </p:sp>
      <p:sp>
        <p:nvSpPr>
          <p:cNvPr id="3" name="Content Placeholder 2"/>
          <p:cNvSpPr>
            <a:spLocks noGrp="1"/>
          </p:cNvSpPr>
          <p:nvPr>
            <p:ph idx="1"/>
          </p:nvPr>
        </p:nvSpPr>
        <p:spPr/>
        <p:txBody>
          <a:bodyPr>
            <a:normAutofit/>
          </a:bodyPr>
          <a:lstStyle/>
          <a:p>
            <a:pPr marL="0" indent="0">
              <a:buNone/>
            </a:pPr>
            <a:r>
              <a:rPr lang="en-GB" sz="2400" dirty="0"/>
              <a:t>“I found a USB in the carpark – I was only trying to find out who it belonged to. How was I to know it contained a virus?"</a:t>
            </a:r>
          </a:p>
          <a:p>
            <a:pPr>
              <a:buNone/>
            </a:pPr>
            <a:endParaRPr lang="en-GB" dirty="0"/>
          </a:p>
          <a:p>
            <a:pPr>
              <a:buNone/>
            </a:pPr>
            <a:r>
              <a:rPr lang="en-GB" dirty="0"/>
              <a:t>			</a:t>
            </a:r>
          </a:p>
        </p:txBody>
      </p:sp>
      <p:sp>
        <p:nvSpPr>
          <p:cNvPr id="5" name="TextBox 4"/>
          <p:cNvSpPr txBox="1"/>
          <p:nvPr/>
        </p:nvSpPr>
        <p:spPr>
          <a:xfrm>
            <a:off x="7812263" y="4811754"/>
            <a:ext cx="849913" cy="1107996"/>
          </a:xfrm>
          <a:prstGeom prst="rect">
            <a:avLst/>
          </a:prstGeom>
          <a:noFill/>
        </p:spPr>
        <p:txBody>
          <a:bodyPr wrap="none" rtlCol="0">
            <a:spAutoFit/>
          </a:bodyPr>
          <a:lstStyle/>
          <a:p>
            <a:r>
              <a:rPr lang="en-GB" sz="6600" dirty="0">
                <a:solidFill>
                  <a:srgbClr val="00B050"/>
                </a:solidFill>
                <a:sym typeface="Wingdings"/>
              </a:rPr>
              <a:t></a:t>
            </a:r>
            <a:endParaRPr lang="en-GB" sz="1351" dirty="0">
              <a:solidFill>
                <a:srgbClr val="00B050"/>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2223518"/>
            <a:ext cx="4282440" cy="3340306"/>
          </a:xfrm>
          <a:prstGeom prst="rect">
            <a:avLst/>
          </a:prstGeom>
        </p:spPr>
      </p:pic>
    </p:spTree>
    <p:extLst>
      <p:ext uri="{BB962C8B-B14F-4D97-AF65-F5344CB8AC3E}">
        <p14:creationId xmlns:p14="http://schemas.microsoft.com/office/powerpoint/2010/main" val="636576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You make the call: What type of attack is it?</a:t>
            </a:r>
          </a:p>
        </p:txBody>
      </p:sp>
      <p:sp>
        <p:nvSpPr>
          <p:cNvPr id="3" name="Content Placeholder 2"/>
          <p:cNvSpPr>
            <a:spLocks noGrp="1"/>
          </p:cNvSpPr>
          <p:nvPr>
            <p:ph idx="1"/>
          </p:nvPr>
        </p:nvSpPr>
        <p:spPr/>
        <p:txBody>
          <a:bodyPr/>
          <a:lstStyle/>
          <a:p>
            <a:pPr marL="0" indent="0">
              <a:buNone/>
            </a:pPr>
            <a:r>
              <a:rPr lang="en-GB" sz="2400" dirty="0"/>
              <a:t>“I was messaging a friend of a friend on Facebook. He said he used to work with me. I didn’t remember. Then, he tried getting me to pass on inside information.”</a:t>
            </a:r>
            <a:r>
              <a:rPr lang="en-GB" dirty="0"/>
              <a:t>			</a:t>
            </a:r>
          </a:p>
        </p:txBody>
      </p:sp>
      <p:sp>
        <p:nvSpPr>
          <p:cNvPr id="5" name="TextBox 4"/>
          <p:cNvSpPr txBox="1"/>
          <p:nvPr/>
        </p:nvSpPr>
        <p:spPr>
          <a:xfrm>
            <a:off x="7857668" y="4114785"/>
            <a:ext cx="849913" cy="1107996"/>
          </a:xfrm>
          <a:prstGeom prst="rect">
            <a:avLst/>
          </a:prstGeom>
          <a:noFill/>
        </p:spPr>
        <p:txBody>
          <a:bodyPr wrap="none" rtlCol="0">
            <a:spAutoFit/>
          </a:bodyPr>
          <a:lstStyle/>
          <a:p>
            <a:r>
              <a:rPr lang="en-GB" sz="6600" dirty="0">
                <a:solidFill>
                  <a:srgbClr val="00B050"/>
                </a:solidFill>
                <a:sym typeface="Wingdings"/>
              </a:rPr>
              <a:t></a:t>
            </a:r>
            <a:endParaRPr lang="en-GB" sz="1351" dirty="0">
              <a:solidFill>
                <a:srgbClr val="00B050"/>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3491" y="2434936"/>
            <a:ext cx="2420389" cy="3630584"/>
          </a:xfrm>
          <a:prstGeom prst="rect">
            <a:avLst/>
          </a:prstGeom>
        </p:spPr>
      </p:pic>
      <p:sp>
        <p:nvSpPr>
          <p:cNvPr id="7" name="TextBox 6"/>
          <p:cNvSpPr txBox="1"/>
          <p:nvPr/>
        </p:nvSpPr>
        <p:spPr>
          <a:xfrm>
            <a:off x="5638801" y="2569686"/>
            <a:ext cx="2424062" cy="3303340"/>
          </a:xfrm>
          <a:prstGeom prst="rect">
            <a:avLst/>
          </a:prstGeom>
          <a:noFill/>
        </p:spPr>
        <p:txBody>
          <a:bodyPr wrap="none" rtlCol="0">
            <a:spAutoFit/>
          </a:bodyPr>
          <a:lstStyle/>
          <a:p>
            <a:pPr>
              <a:lnSpc>
                <a:spcPct val="150000"/>
              </a:lnSpc>
            </a:pPr>
            <a:r>
              <a:rPr lang="en-US" sz="3600" b="1" dirty="0"/>
              <a:t>Phishing</a:t>
            </a:r>
          </a:p>
          <a:p>
            <a:pPr>
              <a:lnSpc>
                <a:spcPct val="150000"/>
              </a:lnSpc>
            </a:pPr>
            <a:r>
              <a:rPr lang="en-US" sz="3600" b="1" dirty="0"/>
              <a:t>Pharming</a:t>
            </a:r>
          </a:p>
          <a:p>
            <a:pPr>
              <a:lnSpc>
                <a:spcPct val="150000"/>
              </a:lnSpc>
            </a:pPr>
            <a:r>
              <a:rPr lang="en-US" sz="3600" b="1" dirty="0"/>
              <a:t>Coercion</a:t>
            </a:r>
          </a:p>
          <a:p>
            <a:pPr>
              <a:lnSpc>
                <a:spcPct val="150000"/>
              </a:lnSpc>
            </a:pPr>
            <a:r>
              <a:rPr lang="en-US" sz="3600" b="1" dirty="0"/>
              <a:t>Malware</a:t>
            </a:r>
          </a:p>
        </p:txBody>
      </p:sp>
    </p:spTree>
    <p:extLst>
      <p:ext uri="{BB962C8B-B14F-4D97-AF65-F5344CB8AC3E}">
        <p14:creationId xmlns:p14="http://schemas.microsoft.com/office/powerpoint/2010/main" val="70071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How do AheadMG address Cyber Security?</a:t>
            </a:r>
          </a:p>
        </p:txBody>
      </p:sp>
      <p:sp>
        <p:nvSpPr>
          <p:cNvPr id="3" name="Content Placeholder 2"/>
          <p:cNvSpPr>
            <a:spLocks noGrp="1"/>
          </p:cNvSpPr>
          <p:nvPr>
            <p:ph idx="1"/>
          </p:nvPr>
        </p:nvSpPr>
        <p:spPr>
          <a:xfrm>
            <a:off x="838200" y="1399642"/>
            <a:ext cx="10515600" cy="2309577"/>
          </a:xfrm>
        </p:spPr>
        <p:txBody>
          <a:bodyPr>
            <a:normAutofit/>
          </a:bodyPr>
          <a:lstStyle/>
          <a:p>
            <a:pPr marL="457189" indent="-457189">
              <a:lnSpc>
                <a:spcPct val="150000"/>
              </a:lnSpc>
              <a:buClr>
                <a:srgbClr val="2C68B1"/>
              </a:buClr>
              <a:buFont typeface="+mj-lt"/>
              <a:buAutoNum type="arabicPeriod"/>
            </a:pPr>
            <a:r>
              <a:rPr lang="en-GB" sz="2000" dirty="0"/>
              <a:t>Encourage everyone to get involved</a:t>
            </a:r>
          </a:p>
          <a:p>
            <a:pPr marL="457189" indent="-457189">
              <a:lnSpc>
                <a:spcPct val="150000"/>
              </a:lnSpc>
              <a:buClr>
                <a:srgbClr val="2C68B1"/>
              </a:buClr>
              <a:buFont typeface="+mj-lt"/>
              <a:buAutoNum type="arabicPeriod"/>
            </a:pPr>
            <a:r>
              <a:rPr lang="en-GB" sz="2000" dirty="0"/>
              <a:t>Appoint people with responsibility for cyber security</a:t>
            </a:r>
          </a:p>
          <a:p>
            <a:pPr marL="457189" indent="-457189">
              <a:lnSpc>
                <a:spcPct val="150000"/>
              </a:lnSpc>
              <a:buClr>
                <a:srgbClr val="2C68B1"/>
              </a:buClr>
              <a:buFont typeface="+mj-lt"/>
              <a:buAutoNum type="arabicPeriod"/>
            </a:pPr>
            <a:r>
              <a:rPr lang="en-GB" sz="2000" dirty="0"/>
              <a:t>Have an incident management plan – so we know what to do</a:t>
            </a:r>
          </a:p>
          <a:p>
            <a:pPr marL="457189" indent="-457189">
              <a:lnSpc>
                <a:spcPct val="150000"/>
              </a:lnSpc>
              <a:buClr>
                <a:srgbClr val="2C68B1"/>
              </a:buClr>
              <a:buFont typeface="+mj-lt"/>
              <a:buAutoNum type="arabicPeriod"/>
            </a:pPr>
            <a:r>
              <a:rPr lang="en-GB" sz="2000" dirty="0"/>
              <a:t>Require everyone to read and implement our Security Policy</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2400" y="4666488"/>
            <a:ext cx="3657600" cy="177393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2" y="4666488"/>
            <a:ext cx="2829985" cy="17373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Do…</a:t>
            </a:r>
          </a:p>
        </p:txBody>
      </p:sp>
      <p:sp>
        <p:nvSpPr>
          <p:cNvPr id="3" name="Content Placeholder 2"/>
          <p:cNvSpPr>
            <a:spLocks noGrp="1"/>
          </p:cNvSpPr>
          <p:nvPr>
            <p:ph idx="1"/>
          </p:nvPr>
        </p:nvSpPr>
        <p:spPr>
          <a:xfrm>
            <a:off x="838200" y="994728"/>
            <a:ext cx="10515600" cy="4561108"/>
          </a:xfrm>
        </p:spPr>
        <p:txBody>
          <a:bodyPr>
            <a:noAutofit/>
          </a:bodyPr>
          <a:lstStyle/>
          <a:p>
            <a:pPr fontAlgn="t">
              <a:lnSpc>
                <a:spcPct val="150000"/>
              </a:lnSpc>
              <a:buClr>
                <a:srgbClr val="00B050"/>
              </a:buClr>
              <a:buFont typeface="Wingdings" panose="05000000000000000000" pitchFamily="2" charset="2"/>
              <a:buChar char="ü"/>
            </a:pPr>
            <a:r>
              <a:rPr lang="en-GB" sz="1800" b="1" dirty="0"/>
              <a:t>Read our company's Security Policy</a:t>
            </a:r>
            <a:r>
              <a:rPr lang="en-GB" sz="1800" dirty="0"/>
              <a:t> - make sure you understand the rules and why they're important</a:t>
            </a:r>
          </a:p>
          <a:p>
            <a:pPr fontAlgn="t">
              <a:lnSpc>
                <a:spcPct val="150000"/>
              </a:lnSpc>
              <a:buClr>
                <a:srgbClr val="00B050"/>
              </a:buClr>
              <a:buFont typeface="Wingdings" panose="05000000000000000000" pitchFamily="2" charset="2"/>
              <a:buChar char="ü"/>
            </a:pPr>
            <a:r>
              <a:rPr lang="en-GB" sz="1800" b="1" dirty="0"/>
              <a:t>Be vigilant</a:t>
            </a:r>
            <a:r>
              <a:rPr lang="en-GB" sz="1800" dirty="0"/>
              <a:t> - cyber criminals can attack anywhere, when you’re working at home, travelling on the Tube, on your way to a meeting, etc</a:t>
            </a:r>
          </a:p>
          <a:p>
            <a:pPr fontAlgn="t">
              <a:lnSpc>
                <a:spcPct val="150000"/>
              </a:lnSpc>
              <a:buClr>
                <a:srgbClr val="00B050"/>
              </a:buClr>
              <a:buFont typeface="Wingdings" panose="05000000000000000000" pitchFamily="2" charset="2"/>
              <a:buChar char="ü"/>
            </a:pPr>
            <a:r>
              <a:rPr lang="en-GB" sz="1800" b="1" dirty="0"/>
              <a:t>Keep anti-virus software up-to-date</a:t>
            </a:r>
            <a:r>
              <a:rPr lang="en-GB" sz="1800" dirty="0"/>
              <a:t> - download updates or patches as soon as they’re available</a:t>
            </a:r>
          </a:p>
          <a:p>
            <a:pPr fontAlgn="t">
              <a:lnSpc>
                <a:spcPct val="150000"/>
              </a:lnSpc>
              <a:buClr>
                <a:srgbClr val="00B050"/>
              </a:buClr>
              <a:buFont typeface="Wingdings" panose="05000000000000000000" pitchFamily="2" charset="2"/>
              <a:buChar char="ü"/>
            </a:pPr>
            <a:r>
              <a:rPr lang="en-GB" sz="1800" b="1" dirty="0"/>
              <a:t>Promptly report signs your device may be infected</a:t>
            </a:r>
            <a:r>
              <a:rPr lang="en-GB" sz="1800" dirty="0"/>
              <a:t> - e.g. high CPU, slower response, duplicated files, ghosting</a:t>
            </a:r>
          </a:p>
          <a:p>
            <a:pPr fontAlgn="t">
              <a:lnSpc>
                <a:spcPct val="150000"/>
              </a:lnSpc>
              <a:buClr>
                <a:srgbClr val="00B050"/>
              </a:buClr>
              <a:buFont typeface="Wingdings" panose="05000000000000000000" pitchFamily="2" charset="2"/>
              <a:buChar char="ü"/>
            </a:pPr>
            <a:r>
              <a:rPr lang="en-GB" sz="1800" b="1" dirty="0"/>
              <a:t>Keep backup copies of all data</a:t>
            </a:r>
            <a:r>
              <a:rPr lang="en-GB" sz="1800" dirty="0"/>
              <a:t> - this makes us less vulnerable to ransomware attacks</a:t>
            </a:r>
          </a:p>
          <a:p>
            <a:pPr fontAlgn="t">
              <a:lnSpc>
                <a:spcPct val="150000"/>
              </a:lnSpc>
              <a:buClr>
                <a:srgbClr val="00B050"/>
              </a:buClr>
              <a:buFont typeface="Wingdings" panose="05000000000000000000" pitchFamily="2" charset="2"/>
              <a:buChar char="ü"/>
            </a:pPr>
            <a:r>
              <a:rPr lang="en-GB" sz="1800" b="1" dirty="0"/>
              <a:t>Tell your manager </a:t>
            </a:r>
            <a:r>
              <a:rPr lang="en-GB" sz="1800" dirty="0"/>
              <a:t>- if you click on a link or download something by accident – the sooner we know, the quicker we can resolve it</a:t>
            </a:r>
          </a:p>
        </p:txBody>
      </p:sp>
    </p:spTree>
    <p:extLst>
      <p:ext uri="{BB962C8B-B14F-4D97-AF65-F5344CB8AC3E}">
        <p14:creationId xmlns:p14="http://schemas.microsoft.com/office/powerpoint/2010/main" val="6721079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044000"/>
          </a:xfrm>
        </p:spPr>
        <p:txBody>
          <a:bodyPr>
            <a:normAutofit/>
          </a:bodyPr>
          <a:lstStyle/>
          <a:p>
            <a:r>
              <a:rPr lang="en-GB" dirty="0">
                <a:solidFill>
                  <a:srgbClr val="2C68B1"/>
                </a:solidFill>
              </a:rPr>
              <a:t>Don’t…</a:t>
            </a:r>
          </a:p>
        </p:txBody>
      </p:sp>
      <p:sp>
        <p:nvSpPr>
          <p:cNvPr id="3" name="Content Placeholder 2"/>
          <p:cNvSpPr>
            <a:spLocks noGrp="1"/>
          </p:cNvSpPr>
          <p:nvPr>
            <p:ph idx="1"/>
          </p:nvPr>
        </p:nvSpPr>
        <p:spPr/>
        <p:txBody>
          <a:bodyPr>
            <a:noAutofit/>
          </a:bodyPr>
          <a:lstStyle/>
          <a:p>
            <a:pPr fontAlgn="t">
              <a:lnSpc>
                <a:spcPct val="150000"/>
              </a:lnSpc>
              <a:buClr>
                <a:srgbClr val="FF0000"/>
              </a:buClr>
              <a:buFont typeface="Wingdings" panose="05000000000000000000" pitchFamily="2" charset="2"/>
              <a:buChar char="û"/>
            </a:pPr>
            <a:r>
              <a:rPr lang="en-GB" sz="1867" dirty="0"/>
              <a:t>Respond to or click on the links in unsolicited emails</a:t>
            </a:r>
          </a:p>
          <a:p>
            <a:pPr fontAlgn="t">
              <a:lnSpc>
                <a:spcPct val="150000"/>
              </a:lnSpc>
              <a:buClr>
                <a:srgbClr val="FF0000"/>
              </a:buClr>
              <a:buFont typeface="Wingdings" panose="05000000000000000000" pitchFamily="2" charset="2"/>
              <a:buChar char="û"/>
            </a:pPr>
            <a:r>
              <a:rPr lang="en-GB" sz="1867" dirty="0"/>
              <a:t>Advertise where you work on social media profiles - keep information to a minimum (you may be targeted because of where you work)</a:t>
            </a:r>
          </a:p>
          <a:p>
            <a:pPr fontAlgn="t">
              <a:lnSpc>
                <a:spcPct val="150000"/>
              </a:lnSpc>
              <a:buClr>
                <a:srgbClr val="FF0000"/>
              </a:buClr>
              <a:buFont typeface="Wingdings" panose="05000000000000000000" pitchFamily="2" charset="2"/>
              <a:buChar char="û"/>
            </a:pPr>
            <a:r>
              <a:rPr lang="en-GB" sz="1867" dirty="0"/>
              <a:t>Download unauthorised software to our IT systems</a:t>
            </a:r>
          </a:p>
          <a:p>
            <a:pPr fontAlgn="t">
              <a:lnSpc>
                <a:spcPct val="150000"/>
              </a:lnSpc>
              <a:buClr>
                <a:srgbClr val="FF0000"/>
              </a:buClr>
              <a:buFont typeface="Wingdings" panose="05000000000000000000" pitchFamily="2" charset="2"/>
              <a:buChar char="û"/>
            </a:pPr>
            <a:r>
              <a:rPr lang="en-GB" sz="1867" dirty="0"/>
              <a:t>Connect external devices to our network – e.g. USBs. If you find a USB, notify management.</a:t>
            </a:r>
          </a:p>
          <a:p>
            <a:pPr fontAlgn="t">
              <a:lnSpc>
                <a:spcPct val="150000"/>
              </a:lnSpc>
              <a:buClr>
                <a:srgbClr val="FF0000"/>
              </a:buClr>
              <a:buFont typeface="Wingdings" panose="05000000000000000000" pitchFamily="2" charset="2"/>
              <a:buChar char="û"/>
            </a:pPr>
            <a:r>
              <a:rPr lang="en-GB" sz="1867" dirty="0"/>
              <a:t>Access social media, gaming or adult sites using work devices – as well as breaching our conduct rules, they are often infected with malware</a:t>
            </a:r>
          </a:p>
          <a:p>
            <a:pPr fontAlgn="t">
              <a:lnSpc>
                <a:spcPct val="150000"/>
              </a:lnSpc>
              <a:buClr>
                <a:srgbClr val="FF0000"/>
              </a:buClr>
              <a:buFont typeface="Wingdings" panose="05000000000000000000" pitchFamily="2" charset="2"/>
              <a:buChar char="û"/>
            </a:pPr>
            <a:r>
              <a:rPr lang="en-GB" sz="1867" dirty="0"/>
              <a:t>Use public WiFi to connect to our data or network – anything you type can be seen by others!</a:t>
            </a:r>
          </a:p>
        </p:txBody>
      </p:sp>
    </p:spTree>
    <p:extLst>
      <p:ext uri="{BB962C8B-B14F-4D97-AF65-F5344CB8AC3E}">
        <p14:creationId xmlns:p14="http://schemas.microsoft.com/office/powerpoint/2010/main" val="25191572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044000"/>
          </a:xfrm>
        </p:spPr>
        <p:txBody>
          <a:bodyPr>
            <a:normAutofit/>
          </a:bodyPr>
          <a:lstStyle/>
          <a:p>
            <a:r>
              <a:rPr lang="en-GB" dirty="0">
                <a:solidFill>
                  <a:srgbClr val="2C68B1"/>
                </a:solidFill>
              </a:rPr>
              <a:t>Working from home</a:t>
            </a:r>
          </a:p>
        </p:txBody>
      </p:sp>
      <p:sp>
        <p:nvSpPr>
          <p:cNvPr id="5" name="Content Placeholder 4">
            <a:extLst>
              <a:ext uri="{FF2B5EF4-FFF2-40B4-BE49-F238E27FC236}">
                <a16:creationId xmlns:a16="http://schemas.microsoft.com/office/drawing/2014/main" id="{A482265F-4DD7-4BE6-B764-279E95FC4B28}"/>
              </a:ext>
            </a:extLst>
          </p:cNvPr>
          <p:cNvSpPr>
            <a:spLocks noGrp="1"/>
          </p:cNvSpPr>
          <p:nvPr>
            <p:ph idx="1"/>
          </p:nvPr>
        </p:nvSpPr>
        <p:spPr/>
        <p:txBody>
          <a:bodyPr/>
          <a:lstStyle/>
          <a:p>
            <a:pPr>
              <a:buClr>
                <a:srgbClr val="2C68B1"/>
              </a:buClr>
              <a:buFont typeface="Arial" panose="020B0604020202020204" pitchFamily="34" charset="0"/>
              <a:buChar char="•"/>
            </a:pPr>
            <a:r>
              <a:rPr lang="en-GB" dirty="0"/>
              <a:t>All security measures apply, regardless of whether you work onsite or from home.</a:t>
            </a:r>
          </a:p>
          <a:p>
            <a:pPr>
              <a:buClr>
                <a:srgbClr val="2C68B1"/>
              </a:buClr>
              <a:buFont typeface="Arial" panose="020B0604020202020204" pitchFamily="34" charset="0"/>
              <a:buChar char="•"/>
            </a:pPr>
            <a:r>
              <a:rPr lang="en-GB" dirty="0"/>
              <a:t>When working at home, care should be taken to ensure that all IT equipment is kept secure.</a:t>
            </a:r>
          </a:p>
          <a:p>
            <a:pPr>
              <a:buClr>
                <a:srgbClr val="2C68B1"/>
              </a:buClr>
              <a:buFont typeface="Arial" panose="020B0604020202020204" pitchFamily="34" charset="0"/>
              <a:buChar char="•"/>
            </a:pPr>
            <a:r>
              <a:rPr lang="en-GB" dirty="0"/>
              <a:t>Home Wi-Fi should have password protection to ensure no unauthorised access to your home network.</a:t>
            </a:r>
          </a:p>
          <a:p>
            <a:pPr>
              <a:buClr>
                <a:srgbClr val="2C68B1"/>
              </a:buClr>
              <a:buFont typeface="Arial" panose="020B0604020202020204" pitchFamily="34" charset="0"/>
              <a:buChar char="•"/>
            </a:pPr>
            <a:r>
              <a:rPr lang="en-GB" dirty="0"/>
              <a:t>Security incidents that occur whilst working at home should be reported as per the AheadMG Information Security Incident Management Policy and Procedure.</a:t>
            </a:r>
          </a:p>
        </p:txBody>
      </p:sp>
    </p:spTree>
    <p:extLst>
      <p:ext uri="{BB962C8B-B14F-4D97-AF65-F5344CB8AC3E}">
        <p14:creationId xmlns:p14="http://schemas.microsoft.com/office/powerpoint/2010/main" val="2584907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000" dirty="0"/>
              <a:t>Any Questions?</a:t>
            </a:r>
            <a:br>
              <a:rPr lang="en-GB" dirty="0"/>
            </a:br>
            <a:endParaRPr lang="en-GB" sz="3600" dirty="0"/>
          </a:p>
        </p:txBody>
      </p:sp>
    </p:spTree>
    <p:extLst>
      <p:ext uri="{BB962C8B-B14F-4D97-AF65-F5344CB8AC3E}">
        <p14:creationId xmlns:p14="http://schemas.microsoft.com/office/powerpoint/2010/main" val="4272536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2C68B1"/>
                </a:solidFill>
              </a:rPr>
              <a:t>Next steps</a:t>
            </a:r>
          </a:p>
        </p:txBody>
      </p:sp>
      <p:sp>
        <p:nvSpPr>
          <p:cNvPr id="24" name="Rectangle: Rounded Corners 23">
            <a:extLst>
              <a:ext uri="{FF2B5EF4-FFF2-40B4-BE49-F238E27FC236}">
                <a16:creationId xmlns:a16="http://schemas.microsoft.com/office/drawing/2014/main" id="{96006EE8-3A6F-4CB5-BC5E-E1EBF775982C}"/>
              </a:ext>
            </a:extLst>
          </p:cNvPr>
          <p:cNvSpPr/>
          <p:nvPr/>
        </p:nvSpPr>
        <p:spPr>
          <a:xfrm>
            <a:off x="304800" y="1447800"/>
            <a:ext cx="11582400" cy="1334988"/>
          </a:xfrm>
          <a:prstGeom prst="roundRect">
            <a:avLst>
              <a:gd name="adj" fmla="val 10000"/>
            </a:avLst>
          </a:prstGeom>
        </p:spPr>
        <p:style>
          <a:lnRef idx="0">
            <a:schemeClr val="accent2">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26" name="Group 25">
            <a:extLst>
              <a:ext uri="{FF2B5EF4-FFF2-40B4-BE49-F238E27FC236}">
                <a16:creationId xmlns:a16="http://schemas.microsoft.com/office/drawing/2014/main" id="{3E9A40F7-DA01-432D-81F5-D62A6A997755}"/>
              </a:ext>
            </a:extLst>
          </p:cNvPr>
          <p:cNvGrpSpPr/>
          <p:nvPr/>
        </p:nvGrpSpPr>
        <p:grpSpPr>
          <a:xfrm>
            <a:off x="1846711" y="1447800"/>
            <a:ext cx="10040488" cy="1334988"/>
            <a:chOff x="1156433" y="427"/>
            <a:chExt cx="7530366" cy="1001241"/>
          </a:xfrm>
          <a:solidFill>
            <a:srgbClr val="2C68B1"/>
          </a:solidFill>
        </p:grpSpPr>
        <p:sp>
          <p:nvSpPr>
            <p:cNvPr id="37" name="Rectangle 36">
              <a:extLst>
                <a:ext uri="{FF2B5EF4-FFF2-40B4-BE49-F238E27FC236}">
                  <a16:creationId xmlns:a16="http://schemas.microsoft.com/office/drawing/2014/main" id="{83F16088-D911-411D-85B0-704BB4DF6B7B}"/>
                </a:ext>
              </a:extLst>
            </p:cNvPr>
            <p:cNvSpPr/>
            <p:nvPr/>
          </p:nvSpPr>
          <p:spPr>
            <a:xfrm>
              <a:off x="1156433" y="427"/>
              <a:ext cx="7530366" cy="1001241"/>
            </a:xfrm>
            <a:prstGeom prst="rect">
              <a:avLst/>
            </a:prstGeom>
            <a:grp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8" name="TextBox 37">
              <a:extLst>
                <a:ext uri="{FF2B5EF4-FFF2-40B4-BE49-F238E27FC236}">
                  <a16:creationId xmlns:a16="http://schemas.microsoft.com/office/drawing/2014/main" id="{18DB94B6-E496-4C0C-8F6A-641A58789AD4}"/>
                </a:ext>
              </a:extLst>
            </p:cNvPr>
            <p:cNvSpPr txBox="1"/>
            <p:nvPr/>
          </p:nvSpPr>
          <p:spPr>
            <a:xfrm>
              <a:off x="1156433" y="427"/>
              <a:ext cx="7530366" cy="1001241"/>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41287" tIns="141287" rIns="141287" bIns="141287" numCol="1" spcCol="1270" anchor="ctr" anchorCtr="0">
              <a:noAutofit/>
            </a:bodyPr>
            <a:lstStyle/>
            <a:p>
              <a:pPr defTabSz="1066773">
                <a:lnSpc>
                  <a:spcPct val="90000"/>
                </a:lnSpc>
                <a:spcBef>
                  <a:spcPct val="0"/>
                </a:spcBef>
                <a:spcAft>
                  <a:spcPct val="35000"/>
                </a:spcAft>
              </a:pPr>
              <a:r>
                <a:rPr lang="en-GB" sz="2400" dirty="0">
                  <a:solidFill>
                    <a:schemeClr val="bg1"/>
                  </a:solidFill>
                </a:rPr>
                <a:t>Contact </a:t>
              </a:r>
              <a:r>
                <a:rPr lang="en-GB" sz="2400" b="1" dirty="0">
                  <a:solidFill>
                    <a:schemeClr val="bg1"/>
                  </a:solidFill>
                </a:rPr>
                <a:t>management@aheadmg.com </a:t>
              </a:r>
              <a:r>
                <a:rPr lang="en-GB" sz="2400" dirty="0">
                  <a:solidFill>
                    <a:schemeClr val="bg1"/>
                  </a:solidFill>
                </a:rPr>
                <a:t>if you need information or guidance</a:t>
              </a:r>
              <a:endParaRPr lang="en-US" sz="2400" dirty="0">
                <a:solidFill>
                  <a:schemeClr val="bg1"/>
                </a:solidFill>
              </a:endParaRPr>
            </a:p>
          </p:txBody>
        </p:sp>
      </p:grpSp>
      <p:sp>
        <p:nvSpPr>
          <p:cNvPr id="27" name="Rectangle: Rounded Corners 26">
            <a:extLst>
              <a:ext uri="{FF2B5EF4-FFF2-40B4-BE49-F238E27FC236}">
                <a16:creationId xmlns:a16="http://schemas.microsoft.com/office/drawing/2014/main" id="{B98C3BDA-4519-4CDF-8964-71B4D3AB0F81}"/>
              </a:ext>
            </a:extLst>
          </p:cNvPr>
          <p:cNvSpPr/>
          <p:nvPr/>
        </p:nvSpPr>
        <p:spPr>
          <a:xfrm>
            <a:off x="304800" y="3116536"/>
            <a:ext cx="11582400" cy="1334988"/>
          </a:xfrm>
          <a:prstGeom prst="roundRect">
            <a:avLst>
              <a:gd name="adj" fmla="val 10000"/>
            </a:avLst>
          </a:prstGeom>
        </p:spPr>
        <p:style>
          <a:lnRef idx="0">
            <a:schemeClr val="accent2">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29" name="Group 28">
            <a:extLst>
              <a:ext uri="{FF2B5EF4-FFF2-40B4-BE49-F238E27FC236}">
                <a16:creationId xmlns:a16="http://schemas.microsoft.com/office/drawing/2014/main" id="{6291B5A5-C973-4F5E-AF03-B04956D74DD2}"/>
              </a:ext>
            </a:extLst>
          </p:cNvPr>
          <p:cNvGrpSpPr/>
          <p:nvPr/>
        </p:nvGrpSpPr>
        <p:grpSpPr>
          <a:xfrm>
            <a:off x="1846711" y="3116536"/>
            <a:ext cx="10040488" cy="1334988"/>
            <a:chOff x="1156433" y="1251979"/>
            <a:chExt cx="7530366" cy="1001241"/>
          </a:xfrm>
          <a:solidFill>
            <a:srgbClr val="2C68B1"/>
          </a:solidFill>
        </p:grpSpPr>
        <p:sp>
          <p:nvSpPr>
            <p:cNvPr id="35" name="Rectangle 34">
              <a:extLst>
                <a:ext uri="{FF2B5EF4-FFF2-40B4-BE49-F238E27FC236}">
                  <a16:creationId xmlns:a16="http://schemas.microsoft.com/office/drawing/2014/main" id="{F913CC99-85D5-406E-8D5E-5DA9D5D2564B}"/>
                </a:ext>
              </a:extLst>
            </p:cNvPr>
            <p:cNvSpPr/>
            <p:nvPr/>
          </p:nvSpPr>
          <p:spPr>
            <a:xfrm>
              <a:off x="1156433" y="1251979"/>
              <a:ext cx="7530366" cy="1001241"/>
            </a:xfrm>
            <a:prstGeom prst="rect">
              <a:avLst/>
            </a:prstGeom>
            <a:grp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6" name="TextBox 35">
              <a:extLst>
                <a:ext uri="{FF2B5EF4-FFF2-40B4-BE49-F238E27FC236}">
                  <a16:creationId xmlns:a16="http://schemas.microsoft.com/office/drawing/2014/main" id="{948730B8-07CD-4BE9-A857-39B99A0030DB}"/>
                </a:ext>
              </a:extLst>
            </p:cNvPr>
            <p:cNvSpPr txBox="1"/>
            <p:nvPr/>
          </p:nvSpPr>
          <p:spPr>
            <a:xfrm>
              <a:off x="1156433" y="1251979"/>
              <a:ext cx="7530366" cy="1001241"/>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41287" tIns="141287" rIns="141287" bIns="141287" numCol="1" spcCol="1270" anchor="ctr" anchorCtr="0">
              <a:noAutofit/>
            </a:bodyPr>
            <a:lstStyle/>
            <a:p>
              <a:pPr defTabSz="1066773">
                <a:lnSpc>
                  <a:spcPct val="90000"/>
                </a:lnSpc>
                <a:spcBef>
                  <a:spcPct val="0"/>
                </a:spcBef>
                <a:spcAft>
                  <a:spcPct val="35000"/>
                </a:spcAft>
              </a:pPr>
              <a:r>
                <a:rPr lang="en-GB" sz="2400" dirty="0">
                  <a:solidFill>
                    <a:schemeClr val="bg1"/>
                  </a:solidFill>
                </a:rPr>
                <a:t>Contact </a:t>
              </a:r>
              <a:r>
                <a:rPr lang="en-GB" sz="2400" b="1" dirty="0">
                  <a:solidFill>
                    <a:schemeClr val="bg1"/>
                  </a:solidFill>
                </a:rPr>
                <a:t>management@aheadmg.com </a:t>
              </a:r>
              <a:r>
                <a:rPr lang="en-GB" sz="2400" dirty="0">
                  <a:solidFill>
                    <a:schemeClr val="bg1"/>
                  </a:solidFill>
                </a:rPr>
                <a:t>if you need to raise concerns</a:t>
              </a:r>
              <a:endParaRPr lang="en-US" sz="2400" dirty="0">
                <a:solidFill>
                  <a:schemeClr val="bg1"/>
                </a:solidFill>
              </a:endParaRPr>
            </a:p>
          </p:txBody>
        </p:sp>
      </p:grpSp>
      <p:sp>
        <p:nvSpPr>
          <p:cNvPr id="30" name="Rectangle: Rounded Corners 29">
            <a:extLst>
              <a:ext uri="{FF2B5EF4-FFF2-40B4-BE49-F238E27FC236}">
                <a16:creationId xmlns:a16="http://schemas.microsoft.com/office/drawing/2014/main" id="{915E1DAD-C2A8-4D7C-B8EB-CB90D95EA3FF}"/>
              </a:ext>
            </a:extLst>
          </p:cNvPr>
          <p:cNvSpPr/>
          <p:nvPr/>
        </p:nvSpPr>
        <p:spPr>
          <a:xfrm>
            <a:off x="304800" y="4785270"/>
            <a:ext cx="11582400" cy="1334988"/>
          </a:xfrm>
          <a:prstGeom prst="roundRect">
            <a:avLst>
              <a:gd name="adj" fmla="val 10000"/>
            </a:avLst>
          </a:prstGeom>
        </p:spPr>
        <p:style>
          <a:lnRef idx="0">
            <a:schemeClr val="accent2">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32" name="Group 31">
            <a:extLst>
              <a:ext uri="{FF2B5EF4-FFF2-40B4-BE49-F238E27FC236}">
                <a16:creationId xmlns:a16="http://schemas.microsoft.com/office/drawing/2014/main" id="{DFE5130C-0920-4E17-BED4-45170CDFB2FD}"/>
              </a:ext>
            </a:extLst>
          </p:cNvPr>
          <p:cNvGrpSpPr/>
          <p:nvPr/>
        </p:nvGrpSpPr>
        <p:grpSpPr>
          <a:xfrm>
            <a:off x="1846711" y="4785270"/>
            <a:ext cx="10040488" cy="1334988"/>
            <a:chOff x="1156433" y="2503530"/>
            <a:chExt cx="7530366" cy="1001241"/>
          </a:xfrm>
          <a:solidFill>
            <a:srgbClr val="2C68B1"/>
          </a:solidFill>
        </p:grpSpPr>
        <p:sp>
          <p:nvSpPr>
            <p:cNvPr id="33" name="Rectangle 32">
              <a:extLst>
                <a:ext uri="{FF2B5EF4-FFF2-40B4-BE49-F238E27FC236}">
                  <a16:creationId xmlns:a16="http://schemas.microsoft.com/office/drawing/2014/main" id="{9F9F1AC4-89D9-4A13-A7A9-EAB6772B4A74}"/>
                </a:ext>
              </a:extLst>
            </p:cNvPr>
            <p:cNvSpPr/>
            <p:nvPr/>
          </p:nvSpPr>
          <p:spPr>
            <a:xfrm>
              <a:off x="1156433" y="2503530"/>
              <a:ext cx="7530366" cy="1001241"/>
            </a:xfrm>
            <a:prstGeom prst="rect">
              <a:avLst/>
            </a:prstGeom>
            <a:grp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4" name="TextBox 33">
              <a:extLst>
                <a:ext uri="{FF2B5EF4-FFF2-40B4-BE49-F238E27FC236}">
                  <a16:creationId xmlns:a16="http://schemas.microsoft.com/office/drawing/2014/main" id="{0F4AD8F5-EC5B-4F3F-A44F-D996D2A51FF0}"/>
                </a:ext>
              </a:extLst>
            </p:cNvPr>
            <p:cNvSpPr txBox="1"/>
            <p:nvPr/>
          </p:nvSpPr>
          <p:spPr>
            <a:xfrm>
              <a:off x="1156433" y="2503530"/>
              <a:ext cx="7530366" cy="1001241"/>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41287" tIns="141287" rIns="141287" bIns="141287" numCol="1" spcCol="1270" anchor="ctr" anchorCtr="0">
              <a:noAutofit/>
            </a:bodyPr>
            <a:lstStyle/>
            <a:p>
              <a:pPr defTabSz="1066773">
                <a:lnSpc>
                  <a:spcPct val="90000"/>
                </a:lnSpc>
                <a:spcBef>
                  <a:spcPct val="0"/>
                </a:spcBef>
                <a:spcAft>
                  <a:spcPct val="35000"/>
                </a:spcAft>
              </a:pPr>
              <a:r>
                <a:rPr lang="en-GB" sz="2400" dirty="0">
                  <a:solidFill>
                    <a:schemeClr val="bg1"/>
                  </a:solidFill>
                </a:rPr>
                <a:t>Access self-study courses </a:t>
              </a:r>
              <a:r>
                <a:rPr lang="en-GB" sz="2400" b="1" dirty="0">
                  <a:solidFill>
                    <a:schemeClr val="bg1"/>
                  </a:solidFill>
                </a:rPr>
                <a:t>www.AheadMG.com/training </a:t>
              </a:r>
              <a:r>
                <a:rPr lang="en-GB" sz="2400" dirty="0">
                  <a:solidFill>
                    <a:schemeClr val="bg1"/>
                  </a:solidFill>
                </a:rPr>
                <a:t>for further training</a:t>
              </a:r>
              <a:endParaRPr lang="en-US" sz="2400" dirty="0">
                <a:solidFill>
                  <a:schemeClr val="bg1"/>
                </a:solidFill>
              </a:endParaRPr>
            </a:p>
          </p:txBody>
        </p:sp>
      </p:grpSp>
      <p:pic>
        <p:nvPicPr>
          <p:cNvPr id="4" name="Graphic 3" descr="Internet">
            <a:extLst>
              <a:ext uri="{FF2B5EF4-FFF2-40B4-BE49-F238E27FC236}">
                <a16:creationId xmlns:a16="http://schemas.microsoft.com/office/drawing/2014/main" id="{0C8F4B3C-4E79-4390-8B9E-D6B4341033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7749" y="1612697"/>
            <a:ext cx="914400" cy="914400"/>
          </a:xfrm>
          <a:prstGeom prst="rect">
            <a:avLst/>
          </a:prstGeom>
        </p:spPr>
      </p:pic>
      <p:pic>
        <p:nvPicPr>
          <p:cNvPr id="20" name="Graphic 19" descr="Internet">
            <a:extLst>
              <a:ext uri="{FF2B5EF4-FFF2-40B4-BE49-F238E27FC236}">
                <a16:creationId xmlns:a16="http://schemas.microsoft.com/office/drawing/2014/main" id="{D51B5E34-F86D-4F32-A078-BF0A202C146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6924" y="3326830"/>
            <a:ext cx="914400" cy="914400"/>
          </a:xfrm>
          <a:prstGeom prst="rect">
            <a:avLst/>
          </a:prstGeom>
        </p:spPr>
      </p:pic>
      <p:pic>
        <p:nvPicPr>
          <p:cNvPr id="18" name="Graphic 17" descr="Internet">
            <a:extLst>
              <a:ext uri="{FF2B5EF4-FFF2-40B4-BE49-F238E27FC236}">
                <a16:creationId xmlns:a16="http://schemas.microsoft.com/office/drawing/2014/main" id="{42D99A20-2A51-4E5C-9B3E-8A0A4166917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8556" y="4995564"/>
            <a:ext cx="914400" cy="914400"/>
          </a:xfrm>
          <a:prstGeom prst="rect">
            <a:avLst/>
          </a:prstGeom>
        </p:spPr>
      </p:pic>
    </p:spTree>
  </p:cSld>
  <p:clrMapOvr>
    <a:masterClrMapping/>
  </p:clrMapOvr>
</p:sld>
</file>

<file path=ppt/theme/theme1.xml><?xml version="1.0" encoding="utf-8"?>
<a:theme xmlns:a="http://schemas.openxmlformats.org/drawingml/2006/main" name="Office Theme">
  <a:themeElements>
    <a:clrScheme name="AheadMG">
      <a:dk1>
        <a:sysClr val="windowText" lastClr="000000"/>
      </a:dk1>
      <a:lt1>
        <a:sysClr val="window" lastClr="FFFFFF"/>
      </a:lt1>
      <a:dk2>
        <a:srgbClr val="44546A"/>
      </a:dk2>
      <a:lt2>
        <a:srgbClr val="E7E6E6"/>
      </a:lt2>
      <a:accent1>
        <a:srgbClr val="0070C0"/>
      </a:accent1>
      <a:accent2>
        <a:srgbClr val="AEABAB"/>
      </a:accent2>
      <a:accent3>
        <a:srgbClr val="00B0F0"/>
      </a:accent3>
      <a:accent4>
        <a:srgbClr val="D0CECE"/>
      </a:accent4>
      <a:accent5>
        <a:srgbClr val="4472C4"/>
      </a:accent5>
      <a:accent6>
        <a:srgbClr val="70AD47"/>
      </a:accent6>
      <a:hlink>
        <a:srgbClr val="00B0F0"/>
      </a:hlink>
      <a:folHlink>
        <a:srgbClr val="954F72"/>
      </a:folHlink>
    </a:clrScheme>
    <a:fontScheme name="AheadMG">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98B0DC00-0D48-4AB7-8449-67873E58E33E}" vid="{97F8C712-766D-455D-8FD9-C25E6116B7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Template>
  <TotalTime>18332</TotalTime>
  <Words>2783</Words>
  <Application>Microsoft Office PowerPoint</Application>
  <PresentationFormat>Widescreen</PresentationFormat>
  <Paragraphs>310</Paragraphs>
  <Slides>21</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Tahoma</vt:lpstr>
      <vt:lpstr>Wingdings</vt:lpstr>
      <vt:lpstr>Wingdings 3</vt:lpstr>
      <vt:lpstr>Office Theme</vt:lpstr>
      <vt:lpstr>Cyber Security   Training Presentation</vt:lpstr>
      <vt:lpstr>Learning Objectives</vt:lpstr>
      <vt:lpstr>What is a security incident?</vt:lpstr>
      <vt:lpstr>The scale of the threat</vt:lpstr>
      <vt:lpstr>Who commits cybercrime?</vt:lpstr>
      <vt:lpstr>Who are our adversaries?</vt:lpstr>
      <vt:lpstr>What are the motivations?</vt:lpstr>
      <vt:lpstr>What cyber criminals do: techniques</vt:lpstr>
      <vt:lpstr>When it goes wrong</vt:lpstr>
      <vt:lpstr>Financial and reputational damage</vt:lpstr>
      <vt:lpstr>How they attack</vt:lpstr>
      <vt:lpstr>You make the call: What type of attack is it?</vt:lpstr>
      <vt:lpstr>You make the call: What type of attack is it?</vt:lpstr>
      <vt:lpstr>You make the call: What type of attack is it?</vt:lpstr>
      <vt:lpstr>You make the call: What type of attack is it?</vt:lpstr>
      <vt:lpstr>How do AheadMG address Cyber Security?</vt:lpstr>
      <vt:lpstr>Do…</vt:lpstr>
      <vt:lpstr>Don’t…</vt:lpstr>
      <vt:lpstr>Working from home</vt:lpstr>
      <vt:lpstr>Any Questions? </vt:lpstr>
      <vt:lpstr>Next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Ewell</dc:creator>
  <cp:lastModifiedBy>Donna Chapman</cp:lastModifiedBy>
  <cp:revision>14</cp:revision>
  <dcterms:created xsi:type="dcterms:W3CDTF">2021-02-12T13:09:34Z</dcterms:created>
  <dcterms:modified xsi:type="dcterms:W3CDTF">2022-03-28T15:11:12Z</dcterms:modified>
</cp:coreProperties>
</file>