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3" r:id="rId1"/>
  </p:sldMasterIdLst>
  <p:notesMasterIdLst>
    <p:notesMasterId r:id="rId25"/>
  </p:notesMasterIdLst>
  <p:handoutMasterIdLst>
    <p:handoutMasterId r:id="rId26"/>
  </p:handoutMasterIdLst>
  <p:sldIdLst>
    <p:sldId id="258" r:id="rId2"/>
    <p:sldId id="264" r:id="rId3"/>
    <p:sldId id="321" r:id="rId4"/>
    <p:sldId id="322" r:id="rId5"/>
    <p:sldId id="323" r:id="rId6"/>
    <p:sldId id="324" r:id="rId7"/>
    <p:sldId id="325" r:id="rId8"/>
    <p:sldId id="326" r:id="rId9"/>
    <p:sldId id="327" r:id="rId10"/>
    <p:sldId id="328" r:id="rId11"/>
    <p:sldId id="329" r:id="rId12"/>
    <p:sldId id="330" r:id="rId13"/>
    <p:sldId id="331" r:id="rId14"/>
    <p:sldId id="332" r:id="rId15"/>
    <p:sldId id="333" r:id="rId16"/>
    <p:sldId id="347" r:id="rId17"/>
    <p:sldId id="335" r:id="rId18"/>
    <p:sldId id="336" r:id="rId19"/>
    <p:sldId id="337" r:id="rId20"/>
    <p:sldId id="338" r:id="rId21"/>
    <p:sldId id="339" r:id="rId22"/>
    <p:sldId id="345" r:id="rId23"/>
    <p:sldId id="260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68B1"/>
    <a:srgbClr val="3A64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69" d="100"/>
          <a:sy n="69" d="100"/>
        </p:scale>
        <p:origin x="618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1" d="100"/>
          <a:sy n="101" d="100"/>
        </p:scale>
        <p:origin x="355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D81A18-D959-41FA-8130-7E8BC52A479B}" type="datetimeFigureOut">
              <a:rPr lang="en-GB" smtClean="0"/>
              <a:t>29/03/2022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CB93D9-314F-4DE8-A56D-05C6971277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56540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3FAF17-530F-4CD1-B698-6FC9ABA0E6A4}" type="datetimeFigureOut">
              <a:rPr lang="en-GB" smtClean="0"/>
              <a:t>29/03/2022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DCB7D1-769A-4BAF-BA5C-DC78B849EC81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1541" y="499290"/>
            <a:ext cx="1701949" cy="643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074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You can get more help and information on this issue from these contacts.</a:t>
            </a:r>
          </a:p>
          <a:p>
            <a:endParaRPr lang="en-GB" dirty="0"/>
          </a:p>
          <a:p>
            <a:r>
              <a:rPr lang="en-GB" dirty="0"/>
              <a:t>Or, for a more in-depth look at this topic, access our self-study course.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83E5AE-30F5-4696-BF79-2FDA039415AD}" type="slidenum">
              <a:rPr lang="en-GB" smtClean="0"/>
              <a:pPr/>
              <a:t>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72037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2A7053-C9DB-47CD-BF32-0FDF27F92B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ADA6DF-ED8D-436C-A0DD-02720D5A5B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859086-5737-4311-A330-38BC79EF1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B9DF1-1E17-4AB0-9C25-8925A0C8EA51}" type="datetime1">
              <a:rPr lang="en-GB" smtClean="0"/>
              <a:t>29/03/2022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FB3171-B485-43B4-85B4-1C6D58692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2021 Ahead MG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865056-69FD-4B4A-B99A-C56FA7C9A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6EEA696-47C1-4930-AEF8-B9BA67AA557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8612" y="223892"/>
            <a:ext cx="4194564" cy="1586466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1F013AA-73C1-4134-AF1F-ECF4089822A5}"/>
              </a:ext>
            </a:extLst>
          </p:cNvPr>
          <p:cNvCxnSpPr/>
          <p:nvPr userDrawn="1"/>
        </p:nvCxnSpPr>
        <p:spPr>
          <a:xfrm>
            <a:off x="1524000" y="4364033"/>
            <a:ext cx="9144000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84411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B57861-CEB3-4AE4-AB0F-D046DE34ED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43710"/>
          </a:xfrm>
        </p:spPr>
        <p:txBody>
          <a:bodyPr>
            <a:normAutofit/>
          </a:bodyPr>
          <a:lstStyle>
            <a:lvl1pPr>
              <a:defRPr sz="32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3CD11F-1A36-466C-8680-ED249FED00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2pPr>
            <a:lvl3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3pPr>
            <a:lvl4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4pPr>
            <a:lvl5pPr>
              <a:defRPr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D0ADB0-ACDA-4A71-B202-BF1612CFB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1A401-AD42-4086-8B81-07BAD785A85B}" type="datetime1">
              <a:rPr lang="en-GB" smtClean="0"/>
              <a:t>29/03/2022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C5C97C-8728-4B73-B2BE-E6E74CA14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2021 Ahead MG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331CD1-5A40-45B9-8876-B73DD9FB1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93646C8-AC02-4C6D-AE11-4A1506F9E74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9841" y="158395"/>
            <a:ext cx="1701949" cy="643710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F109E92-5712-4BB1-A16B-A04145C0BECD}"/>
              </a:ext>
            </a:extLst>
          </p:cNvPr>
          <p:cNvCxnSpPr/>
          <p:nvPr userDrawn="1"/>
        </p:nvCxnSpPr>
        <p:spPr>
          <a:xfrm flipV="1">
            <a:off x="838200" y="877528"/>
            <a:ext cx="10515600" cy="313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57512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5976AB-6708-4411-8C23-E76E85E609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22C8F4-B0A1-42DA-83AE-BB9A46C112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B522B8-E18F-477B-9167-C8827902F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9DF1D1-0ABC-4AA3-8FB1-1FC286145E5D}" type="datetime1">
              <a:rPr lang="en-GB" smtClean="0"/>
              <a:t>29/03/2022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12425A-A58B-4D7A-8948-646825105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2021 Ahead MG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62172C-699E-474B-896A-BD67FF1771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5194286"/>
      </p:ext>
    </p:extLst>
  </p:cSld>
  <p:clrMapOvr>
    <a:masterClrMapping/>
  </p:clrMapOvr>
  <p:hf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E8851-AE30-4E2A-859B-334EBED22F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B0CC83-1753-4C9D-98BC-2CBC3972C0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13FFC1-EFB0-416A-8411-7A94BB366E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D2B37C-0BBE-4433-8954-7BBFFD533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BD844-E88C-4C29-9798-948563F00F53}" type="datetime1">
              <a:rPr lang="en-GB" smtClean="0"/>
              <a:t>29/03/2022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4CA5B8-392E-4E28-A6E6-DB0314470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2021 Ahead MG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6714E4-6D0C-4EFA-8BAC-99F9124B4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2AE1726-EAFA-40EE-B46D-D2DA45D44B7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9841" y="158395"/>
            <a:ext cx="1701949" cy="64371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81BAA74-E8F5-4CB7-BDD7-37E4FA5A11EB}"/>
              </a:ext>
            </a:extLst>
          </p:cNvPr>
          <p:cNvCxnSpPr/>
          <p:nvPr userDrawn="1"/>
        </p:nvCxnSpPr>
        <p:spPr>
          <a:xfrm flipV="1">
            <a:off x="838200" y="1265418"/>
            <a:ext cx="10515600" cy="313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2204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E84A3A-E34A-4F42-940A-63EC0984D4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7C5550-85D6-4C31-8785-4DF93F7899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C53968-DEE4-4280-BAA7-338CFC2746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E0352C5-A7F0-4E96-9476-2008EE915F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C52769-0350-4903-BF6D-480BF0EAB0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00DE0A-9038-4459-8412-7379E886A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7B5AA-3B74-41F7-AA8E-747FD599A4CE}" type="datetime1">
              <a:rPr lang="en-GB" smtClean="0"/>
              <a:t>29/03/2022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785788A-723F-4FD4-A3E7-7DECCB9E32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2021 Ahead MG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8AFF47E-45FA-4833-A49D-8630A414F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F5D610C-481D-4AA1-8A13-ECBE5D2F08F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9841" y="158395"/>
            <a:ext cx="1701949" cy="64371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406790A-BA28-4AAA-8843-15D7EE2D9F21}"/>
              </a:ext>
            </a:extLst>
          </p:cNvPr>
          <p:cNvCxnSpPr/>
          <p:nvPr userDrawn="1"/>
        </p:nvCxnSpPr>
        <p:spPr>
          <a:xfrm flipV="1">
            <a:off x="838200" y="1265418"/>
            <a:ext cx="10515600" cy="313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3434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787DA5-75B7-4821-BBA3-9CE145622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C4EDDCC-657C-4117-994B-3A271C501C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EA764-E0C4-4EC1-BA91-ED44F9DE664A}" type="datetime1">
              <a:rPr lang="en-GB" smtClean="0"/>
              <a:t>29/03/2022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9D90C05-48E4-489D-8F6C-AF0AA3918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2021 Ahead MG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E87FD8-4F83-41AB-B60A-68E9A4C6D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FF35AD6-0979-491D-B857-E6630E5D2CC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9841" y="158395"/>
            <a:ext cx="1701949" cy="643710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62077F5-F758-4215-8EFE-4AEF91FB1EA7}"/>
              </a:ext>
            </a:extLst>
          </p:cNvPr>
          <p:cNvCxnSpPr/>
          <p:nvPr userDrawn="1"/>
        </p:nvCxnSpPr>
        <p:spPr>
          <a:xfrm flipV="1">
            <a:off x="838200" y="1265418"/>
            <a:ext cx="10515600" cy="313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3673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5BA61C8-2509-4722-8F73-4BC90E4D9D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F200C-965E-401C-B664-FC82BC940737}" type="datetime1">
              <a:rPr lang="en-GB" smtClean="0"/>
              <a:t>29/03/2022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75A44BD-593C-499D-966C-E2FC3775F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2021 Ahead MG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6CD9C3-A63F-4283-AC98-9D9A29990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588BAF1-155A-469F-9C4C-A7086FAAD2A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9841" y="158395"/>
            <a:ext cx="1701949" cy="643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160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E930B3-48E9-4CB5-B2C4-F1AD31FF24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36C1DB-F8FE-4FDC-865A-B2AF305A75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B25081-87DD-43B8-A85E-F62791C84C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1D7FF5-025F-4016-B326-E28F2998A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34B20B-743B-4359-939B-F4DD1705DFB7}" type="datetime1">
              <a:rPr lang="en-GB" smtClean="0"/>
              <a:t>29/03/2022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1571B0-B424-49FF-A4B9-B25029D1D9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2021 Ahead MG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F22CA6-AA45-4484-BCA6-EC521E1EBF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3292202-9F83-4446-AAE3-525CFE0090F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9841" y="158395"/>
            <a:ext cx="1701949" cy="64371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154589B-FC3F-40EE-B849-BA1BF75E023D}"/>
              </a:ext>
            </a:extLst>
          </p:cNvPr>
          <p:cNvCxnSpPr/>
          <p:nvPr userDrawn="1"/>
        </p:nvCxnSpPr>
        <p:spPr>
          <a:xfrm flipV="1">
            <a:off x="838200" y="2057400"/>
            <a:ext cx="3933825" cy="313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1022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7052B7-582E-4CF8-B002-D02448DAD9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01AD480-6CB9-4ED7-BEE2-AE30AE4A00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A50743-EA46-4A20-9181-0311BA3047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5096AC-BFC7-4028-88C0-A9F56DA8F5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532518-B45D-4863-8ACF-BBE74377FEE3}" type="datetime1">
              <a:rPr lang="en-GB" smtClean="0"/>
              <a:t>29/03/2022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1DA391-6236-4B89-B6E1-E4D5F47A1E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2021 Ahead MG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A4396C-B150-4030-9FCB-D5C6798A9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CEE9BE5-7E1C-44AD-B262-FB805A3BE70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9841" y="158395"/>
            <a:ext cx="1701949" cy="64371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1BF3DF7-2081-4948-971A-A2ABB2231244}"/>
              </a:ext>
            </a:extLst>
          </p:cNvPr>
          <p:cNvCxnSpPr/>
          <p:nvPr userDrawn="1"/>
        </p:nvCxnSpPr>
        <p:spPr>
          <a:xfrm flipV="1">
            <a:off x="838200" y="2057400"/>
            <a:ext cx="3933825" cy="4525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9635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F29480-6DF3-4608-BC15-A596F88B32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94ED5BB-445A-4784-830E-4A8ED8B39C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30E5F7-F67D-4959-B7AE-6AB193141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42E51-EDFF-4ABC-B15A-56BACA164E4C}" type="datetime1">
              <a:rPr lang="en-GB" smtClean="0"/>
              <a:t>29/03/2022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6F5CB8-BAC8-49CF-977D-69622C549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2021 Ahead MG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78E697-D554-4482-B363-5B0FBED213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7561581-3750-42D2-BA6E-723D24D00EE5}"/>
              </a:ext>
            </a:extLst>
          </p:cNvPr>
          <p:cNvCxnSpPr/>
          <p:nvPr userDrawn="1"/>
        </p:nvCxnSpPr>
        <p:spPr>
          <a:xfrm flipV="1">
            <a:off x="838200" y="1265418"/>
            <a:ext cx="10515600" cy="313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95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C644CA-79B6-4DD9-A166-3D0465F8F9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2C68D8-B569-4AF2-8067-0E73A62638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F24ECF-5EE4-4144-955B-58A4014E5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26CE0F-F0C4-40D3-B855-1E952337A296}" type="datetime1">
              <a:rPr lang="en-GB" smtClean="0"/>
              <a:t>29/03/2022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6C7330-0C0E-4117-A590-EF27F491E3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2021 Ahead MG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EADA44-07AC-44AA-898D-A0C5B48D9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8653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4377C0-6359-4CDD-9BEA-78D8150049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88AC95-A3C8-4EAF-878E-E330B88599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D2B61C-1E22-4B71-96E9-1D3BECF735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9DF1D1-0ABC-4AA3-8FB1-1FC286145E5D}" type="datetime1">
              <a:rPr lang="en-GB" smtClean="0"/>
              <a:t>29/03/2022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973E78-15B6-4DA0-8B76-70A17BDFC2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/>
              <a:t>Copyright © 2021 Ahead MG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1F82C1-03E6-4C1A-8258-DA14D79D89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DD6ED-F778-4AF8-9BDF-BF87ACD332E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2042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General Data Protection Regulations (GDPR)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6362" y="3429000"/>
            <a:ext cx="9144000" cy="1655762"/>
          </a:xfrm>
        </p:spPr>
        <p:txBody>
          <a:bodyPr>
            <a:normAutofit fontScale="85000" lnSpcReduction="20000"/>
          </a:bodyPr>
          <a:lstStyle/>
          <a:p>
            <a:endParaRPr lang="en-GB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3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Training Presentation</a:t>
            </a:r>
          </a:p>
          <a:p>
            <a:endParaRPr lang="en-GB" sz="33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GB" sz="33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2022</a:t>
            </a:r>
          </a:p>
        </p:txBody>
      </p:sp>
    </p:spTree>
    <p:extLst>
      <p:ext uri="{BB962C8B-B14F-4D97-AF65-F5344CB8AC3E}">
        <p14:creationId xmlns:p14="http://schemas.microsoft.com/office/powerpoint/2010/main" val="30272143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>
            <a:noAutofit/>
          </a:bodyPr>
          <a:lstStyle/>
          <a:p>
            <a:r>
              <a:rPr lang="en-GB" sz="3200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Learning Objectives</a:t>
            </a:r>
            <a:endParaRPr lang="en-GB" sz="3200" dirty="0">
              <a:solidFill>
                <a:srgbClr val="2C68B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2</a:t>
            </a:fld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5D43BF-3C48-4679-B42A-F21FD8303C3B}"/>
              </a:ext>
            </a:extLst>
          </p:cNvPr>
          <p:cNvSpPr txBox="1"/>
          <p:nvPr/>
        </p:nvSpPr>
        <p:spPr>
          <a:xfrm>
            <a:off x="501445" y="1165122"/>
            <a:ext cx="5284005" cy="3340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is personal data?</a:t>
            </a:r>
          </a:p>
          <a:p>
            <a:pPr marL="342900" indent="-342900">
              <a:lnSpc>
                <a:spcPct val="150000"/>
              </a:lnSpc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are the consequences?</a:t>
            </a:r>
          </a:p>
          <a:p>
            <a:pPr marL="342900" indent="-342900">
              <a:lnSpc>
                <a:spcPct val="150000"/>
              </a:lnSpc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Data protection principles and rights</a:t>
            </a:r>
          </a:p>
          <a:p>
            <a:pPr marL="342900" indent="-342900">
              <a:lnSpc>
                <a:spcPct val="150000"/>
              </a:lnSpc>
              <a:buClr>
                <a:srgbClr val="2C68B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Our company’s data protection policy</a:t>
            </a:r>
            <a:endParaRPr lang="en-US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E8D5557-B2DA-4A64-BA62-0A16363C68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551" y="861392"/>
            <a:ext cx="5175849" cy="5526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9746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>
            <a:noAutofit/>
          </a:bodyPr>
          <a:lstStyle/>
          <a:p>
            <a:r>
              <a:rPr lang="en-GB" sz="3200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has changed</a:t>
            </a:r>
            <a:r>
              <a:rPr lang="en-GB" spc="-150" dirty="0">
                <a:solidFill>
                  <a:srgbClr val="2C68B1"/>
                </a:solidFill>
              </a:rPr>
              <a:t>?</a:t>
            </a:r>
            <a:endParaRPr lang="en-GB" sz="3200" dirty="0">
              <a:solidFill>
                <a:srgbClr val="2C68B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3</a:t>
            </a:fld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38BDA5-7514-4397-A597-B821122A4B4D}"/>
              </a:ext>
            </a:extLst>
          </p:cNvPr>
          <p:cNvSpPr txBox="1"/>
          <p:nvPr/>
        </p:nvSpPr>
        <p:spPr>
          <a:xfrm>
            <a:off x="2777836" y="2508253"/>
            <a:ext cx="3060000" cy="619704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spAutoFit/>
          </a:bodyPr>
          <a:lstStyle/>
          <a:p>
            <a:pPr algn="ctr">
              <a:lnSpc>
                <a:spcPts val="2080"/>
              </a:lnSpc>
            </a:pPr>
            <a:r>
              <a:rPr lang="en-US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Data Protection Act</a:t>
            </a:r>
          </a:p>
        </p:txBody>
      </p:sp>
      <p:sp>
        <p:nvSpPr>
          <p:cNvPr id="7" name="Bent Arrow 6">
            <a:extLst>
              <a:ext uri="{FF2B5EF4-FFF2-40B4-BE49-F238E27FC236}">
                <a16:creationId xmlns:a16="http://schemas.microsoft.com/office/drawing/2014/main" id="{9EB7CBEC-0E56-49CB-943D-687D5757BB79}"/>
              </a:ext>
            </a:extLst>
          </p:cNvPr>
          <p:cNvSpPr/>
          <p:nvPr/>
        </p:nvSpPr>
        <p:spPr>
          <a:xfrm rot="10800000" flipH="1">
            <a:off x="4490101" y="3405152"/>
            <a:ext cx="1476817" cy="466133"/>
          </a:xfrm>
          <a:prstGeom prst="bentArrow">
            <a:avLst/>
          </a:prstGeom>
          <a:solidFill>
            <a:srgbClr val="13E2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306C0C-5761-435F-BAA8-4E730C45E5BC}"/>
              </a:ext>
            </a:extLst>
          </p:cNvPr>
          <p:cNvSpPr txBox="1"/>
          <p:nvPr/>
        </p:nvSpPr>
        <p:spPr>
          <a:xfrm>
            <a:off x="6096000" y="3166527"/>
            <a:ext cx="3060000" cy="1215612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spAutoFit/>
          </a:bodyPr>
          <a:lstStyle/>
          <a:p>
            <a:pPr algn="ctr">
              <a:lnSpc>
                <a:spcPts val="2080"/>
              </a:lnSpc>
            </a:pPr>
            <a:r>
              <a:rPr lang="en-US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General Data Protection Regulation (GDPR)</a:t>
            </a:r>
          </a:p>
        </p:txBody>
      </p:sp>
    </p:spTree>
    <p:extLst>
      <p:ext uri="{BB962C8B-B14F-4D97-AF65-F5344CB8AC3E}">
        <p14:creationId xmlns:p14="http://schemas.microsoft.com/office/powerpoint/2010/main" val="27831153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is personal data?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4</a:t>
            </a:fld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35DDCDA-F192-4D92-9A81-3A26BC6C5F50}"/>
              </a:ext>
            </a:extLst>
          </p:cNvPr>
          <p:cNvSpPr txBox="1"/>
          <p:nvPr/>
        </p:nvSpPr>
        <p:spPr>
          <a:xfrm>
            <a:off x="4065639" y="1710813"/>
            <a:ext cx="7534489" cy="2805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Clr>
                <a:srgbClr val="2C68B1"/>
              </a:buClr>
              <a:buFont typeface="Arial" charset="0"/>
              <a:buChar char="•"/>
            </a:pPr>
            <a:r>
              <a:rPr lang="en-US" sz="24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“... information relating to a living individual who can be identified from that data...”</a:t>
            </a:r>
          </a:p>
          <a:p>
            <a:pPr marL="285750" indent="-285750">
              <a:spcAft>
                <a:spcPts val="600"/>
              </a:spcAft>
              <a:buClr>
                <a:srgbClr val="2C68B1"/>
              </a:buClr>
              <a:buFont typeface="Arial" charset="0"/>
              <a:buChar char="•"/>
            </a:pPr>
            <a:r>
              <a:rPr lang="en-US" sz="24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“…it may include expressions of opinion…”</a:t>
            </a:r>
          </a:p>
          <a:p>
            <a:pPr marL="285750" indent="-285750">
              <a:spcAft>
                <a:spcPts val="600"/>
              </a:spcAft>
              <a:buClr>
                <a:srgbClr val="2C68B1"/>
              </a:buClr>
              <a:buFont typeface="Arial" charset="0"/>
              <a:buChar char="•"/>
            </a:pPr>
            <a:r>
              <a:rPr lang="en-US" sz="24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“…held in manual or electronic systems…”</a:t>
            </a:r>
          </a:p>
          <a:p>
            <a:pPr marL="285750" indent="-285750">
              <a:spcAft>
                <a:spcPts val="600"/>
              </a:spcAft>
              <a:buClr>
                <a:srgbClr val="2C68B1"/>
              </a:buClr>
              <a:buFont typeface="Arial" charset="0"/>
              <a:buChar char="•"/>
            </a:pPr>
            <a:r>
              <a:rPr lang="en-US" sz="24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ICO guidance</a:t>
            </a:r>
          </a:p>
          <a:p>
            <a:pPr marL="457200" indent="-4572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Arial" panose="020B0604020202020204" pitchFamily="34" charset="0"/>
              <a:buChar char="•"/>
            </a:pPr>
            <a:endParaRPr lang="en-US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E059FD6-4672-4198-840C-F47687D9FEA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779" y="1247796"/>
            <a:ext cx="3331821" cy="5049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594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>
            <a:noAutofit/>
          </a:bodyPr>
          <a:lstStyle/>
          <a:p>
            <a:r>
              <a:rPr lang="en-GB" spc="-150" dirty="0">
                <a:solidFill>
                  <a:srgbClr val="2C68B1"/>
                </a:solidFill>
              </a:rPr>
              <a:t>What constitutes personal data?</a:t>
            </a:r>
            <a:endParaRPr lang="en-GB" sz="3200" dirty="0">
              <a:solidFill>
                <a:srgbClr val="2C68B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5</a:t>
            </a:fld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BEE21A-D153-4400-9AB8-937C51CD8F53}"/>
              </a:ext>
            </a:extLst>
          </p:cNvPr>
          <p:cNvSpPr txBox="1"/>
          <p:nvPr/>
        </p:nvSpPr>
        <p:spPr>
          <a:xfrm>
            <a:off x="1076802" y="1934742"/>
            <a:ext cx="3392421" cy="1253664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Our company’s annual report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DB86CFA-3FD8-408F-A46E-1F1D0261D6FE}"/>
              </a:ext>
            </a:extLst>
          </p:cNvPr>
          <p:cNvSpPr txBox="1"/>
          <p:nvPr/>
        </p:nvSpPr>
        <p:spPr>
          <a:xfrm>
            <a:off x="4589498" y="1922188"/>
            <a:ext cx="3391200" cy="1252800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/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Your salary details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30ED1A5-D43B-4D02-B9FE-90FBB485055F}"/>
              </a:ext>
            </a:extLst>
          </p:cNvPr>
          <p:cNvSpPr txBox="1"/>
          <p:nvPr/>
        </p:nvSpPr>
        <p:spPr>
          <a:xfrm>
            <a:off x="8052484" y="1893721"/>
            <a:ext cx="3391200" cy="1252800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/>
            <a:r>
              <a:rPr lang="de-DE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Your medical information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675322C-128C-46D2-A2F6-C019B8A75F66}"/>
              </a:ext>
            </a:extLst>
          </p:cNvPr>
          <p:cNvSpPr txBox="1"/>
          <p:nvPr/>
        </p:nvSpPr>
        <p:spPr>
          <a:xfrm>
            <a:off x="1101809" y="3295466"/>
            <a:ext cx="3392421" cy="1252800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Your name and date of birth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993FC61-D6EF-4D0E-AFA2-C06C4FD3E6C2}"/>
              </a:ext>
            </a:extLst>
          </p:cNvPr>
          <p:cNvSpPr txBox="1"/>
          <p:nvPr/>
        </p:nvSpPr>
        <p:spPr>
          <a:xfrm>
            <a:off x="4576713" y="3284554"/>
            <a:ext cx="3391200" cy="1252800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/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Your anonymous response to a survey question</a:t>
            </a:r>
          </a:p>
          <a:p>
            <a:pPr algn="ctr"/>
            <a:endParaRPr lang="fi-FI" sz="1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23272DA-36E4-4C86-B3E5-803AB7F498CB}"/>
              </a:ext>
            </a:extLst>
          </p:cNvPr>
          <p:cNvSpPr txBox="1"/>
          <p:nvPr/>
        </p:nvSpPr>
        <p:spPr>
          <a:xfrm>
            <a:off x="8034618" y="3277180"/>
            <a:ext cx="3391200" cy="1252800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/>
            <a:r>
              <a:rPr lang="de-DE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Your photo or image on a CCTV camera </a:t>
            </a:r>
          </a:p>
          <a:p>
            <a:pPr algn="ctr"/>
            <a:endParaRPr lang="de-DE" sz="1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4B46A19-06D8-42CC-9D6D-BE997E566E86}"/>
              </a:ext>
            </a:extLst>
          </p:cNvPr>
          <p:cNvGrpSpPr/>
          <p:nvPr/>
        </p:nvGrpSpPr>
        <p:grpSpPr>
          <a:xfrm>
            <a:off x="3724710" y="2692009"/>
            <a:ext cx="770650" cy="432153"/>
            <a:chOff x="10860465" y="2960630"/>
            <a:chExt cx="770650" cy="432153"/>
          </a:xfrm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D619676C-8795-453A-964E-95133186909F}"/>
                </a:ext>
              </a:extLst>
            </p:cNvPr>
            <p:cNvSpPr/>
            <p:nvPr/>
          </p:nvSpPr>
          <p:spPr>
            <a:xfrm>
              <a:off x="11029714" y="2960630"/>
              <a:ext cx="432153" cy="43215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B8EB4CC0-30D3-402C-809E-A973197FE27A}"/>
                </a:ext>
              </a:extLst>
            </p:cNvPr>
            <p:cNvSpPr txBox="1"/>
            <p:nvPr/>
          </p:nvSpPr>
          <p:spPr>
            <a:xfrm>
              <a:off x="10860465" y="3011413"/>
              <a:ext cx="7706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Source Sans Pro" charset="0"/>
                  <a:ea typeface="Source Sans Pro" charset="0"/>
                  <a:cs typeface="Source Sans Pro" charset="0"/>
                </a:rPr>
                <a:t>NO</a:t>
              </a:r>
              <a:endParaRPr lang="en-GB" sz="1600" b="1" dirty="0">
                <a:solidFill>
                  <a:schemeClr val="bg1"/>
                </a:solidFill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FDBFB977-DD41-440A-9851-6F71790C8E39}"/>
              </a:ext>
            </a:extLst>
          </p:cNvPr>
          <p:cNvGrpSpPr/>
          <p:nvPr/>
        </p:nvGrpSpPr>
        <p:grpSpPr>
          <a:xfrm>
            <a:off x="7156218" y="2667147"/>
            <a:ext cx="878400" cy="432153"/>
            <a:chOff x="3645470" y="4518535"/>
            <a:chExt cx="770650" cy="432153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C4B4882C-6E12-4C40-8738-68F4B56BB736}"/>
                </a:ext>
              </a:extLst>
            </p:cNvPr>
            <p:cNvSpPr/>
            <p:nvPr/>
          </p:nvSpPr>
          <p:spPr>
            <a:xfrm>
              <a:off x="3809681" y="4518535"/>
              <a:ext cx="432153" cy="432153"/>
            </a:xfrm>
            <a:prstGeom prst="ellipse">
              <a:avLst/>
            </a:prstGeom>
            <a:solidFill>
              <a:srgbClr val="13E2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59E0A840-7D78-467D-9B03-6AC15A5E76D9}"/>
                </a:ext>
              </a:extLst>
            </p:cNvPr>
            <p:cNvSpPr txBox="1"/>
            <p:nvPr/>
          </p:nvSpPr>
          <p:spPr>
            <a:xfrm>
              <a:off x="3645470" y="4576568"/>
              <a:ext cx="7706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  <a:latin typeface="Source Sans Pro" charset="0"/>
                  <a:ea typeface="Source Sans Pro" charset="0"/>
                  <a:cs typeface="Source Sans Pro" charset="0"/>
                </a:rPr>
                <a:t>YES</a:t>
              </a:r>
              <a:endParaRPr lang="en-GB" sz="1400" b="1" dirty="0">
                <a:solidFill>
                  <a:schemeClr val="bg1"/>
                </a:solidFill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00B43347-BAEB-411F-A85F-2F9B9093CF6A}"/>
              </a:ext>
            </a:extLst>
          </p:cNvPr>
          <p:cNvGrpSpPr/>
          <p:nvPr/>
        </p:nvGrpSpPr>
        <p:grpSpPr>
          <a:xfrm>
            <a:off x="3803000" y="4017216"/>
            <a:ext cx="878400" cy="507469"/>
            <a:chOff x="3602158" y="4518535"/>
            <a:chExt cx="878400" cy="507469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C12A8534-67C8-4377-BF47-63EDE6188BDB}"/>
                </a:ext>
              </a:extLst>
            </p:cNvPr>
            <p:cNvSpPr/>
            <p:nvPr/>
          </p:nvSpPr>
          <p:spPr>
            <a:xfrm>
              <a:off x="3809681" y="4518535"/>
              <a:ext cx="432153" cy="432153"/>
            </a:xfrm>
            <a:prstGeom prst="ellipse">
              <a:avLst/>
            </a:prstGeom>
            <a:solidFill>
              <a:srgbClr val="13E2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57906E6A-BADA-4795-BC6B-45824C126973}"/>
                </a:ext>
              </a:extLst>
            </p:cNvPr>
            <p:cNvSpPr txBox="1"/>
            <p:nvPr/>
          </p:nvSpPr>
          <p:spPr>
            <a:xfrm>
              <a:off x="3602158" y="4594004"/>
              <a:ext cx="878400" cy="432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  <a:latin typeface="Source Sans Pro" charset="0"/>
                  <a:ea typeface="Source Sans Pro" charset="0"/>
                  <a:cs typeface="Source Sans Pro" charset="0"/>
                </a:rPr>
                <a:t>YES</a:t>
              </a:r>
              <a:endParaRPr lang="en-GB" sz="1400" b="1" dirty="0">
                <a:solidFill>
                  <a:schemeClr val="bg1"/>
                </a:solidFill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0F90FA17-201C-436A-AA06-E840BF160B14}"/>
              </a:ext>
            </a:extLst>
          </p:cNvPr>
          <p:cNvGrpSpPr/>
          <p:nvPr/>
        </p:nvGrpSpPr>
        <p:grpSpPr>
          <a:xfrm>
            <a:off x="10643664" y="2600804"/>
            <a:ext cx="878400" cy="432153"/>
            <a:chOff x="3645470" y="4518535"/>
            <a:chExt cx="770650" cy="432153"/>
          </a:xfrm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501979BA-A107-4A9D-9A35-603F85764455}"/>
                </a:ext>
              </a:extLst>
            </p:cNvPr>
            <p:cNvSpPr/>
            <p:nvPr/>
          </p:nvSpPr>
          <p:spPr>
            <a:xfrm>
              <a:off x="3809681" y="4518535"/>
              <a:ext cx="432153" cy="432153"/>
            </a:xfrm>
            <a:prstGeom prst="ellipse">
              <a:avLst/>
            </a:prstGeom>
            <a:solidFill>
              <a:srgbClr val="13E2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F83F1490-0C25-48D7-9FF5-A69CB040FD84}"/>
                </a:ext>
              </a:extLst>
            </p:cNvPr>
            <p:cNvSpPr txBox="1"/>
            <p:nvPr/>
          </p:nvSpPr>
          <p:spPr>
            <a:xfrm>
              <a:off x="3645470" y="4576568"/>
              <a:ext cx="7706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  <a:latin typeface="Source Sans Pro" charset="0"/>
                  <a:ea typeface="Source Sans Pro" charset="0"/>
                  <a:cs typeface="Source Sans Pro" charset="0"/>
                </a:rPr>
                <a:t>YES</a:t>
              </a:r>
              <a:endParaRPr lang="en-GB" sz="1400" b="1" dirty="0">
                <a:solidFill>
                  <a:schemeClr val="bg1"/>
                </a:solidFill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4693DE02-6301-44F8-ACCA-F48367D47E61}"/>
              </a:ext>
            </a:extLst>
          </p:cNvPr>
          <p:cNvGrpSpPr/>
          <p:nvPr/>
        </p:nvGrpSpPr>
        <p:grpSpPr>
          <a:xfrm>
            <a:off x="7175783" y="4070034"/>
            <a:ext cx="878400" cy="432153"/>
            <a:chOff x="10860465" y="2960630"/>
            <a:chExt cx="770650" cy="432153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3C34B7E0-B0CE-44A6-931A-54D267B7511E}"/>
                </a:ext>
              </a:extLst>
            </p:cNvPr>
            <p:cNvSpPr/>
            <p:nvPr/>
          </p:nvSpPr>
          <p:spPr>
            <a:xfrm>
              <a:off x="11029714" y="2960630"/>
              <a:ext cx="432153" cy="43215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91E3F13E-32AA-4B37-AA4F-F218154DA917}"/>
                </a:ext>
              </a:extLst>
            </p:cNvPr>
            <p:cNvSpPr txBox="1"/>
            <p:nvPr/>
          </p:nvSpPr>
          <p:spPr>
            <a:xfrm>
              <a:off x="10860465" y="3011413"/>
              <a:ext cx="7706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Source Sans Pro" charset="0"/>
                  <a:ea typeface="Source Sans Pro" charset="0"/>
                  <a:cs typeface="Source Sans Pro" charset="0"/>
                </a:rPr>
                <a:t>NO</a:t>
              </a:r>
              <a:endParaRPr lang="en-GB" sz="1600" b="1" dirty="0">
                <a:solidFill>
                  <a:schemeClr val="bg1"/>
                </a:solidFill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3326B22E-31E5-4FC8-8C80-AD18793E487D}"/>
              </a:ext>
            </a:extLst>
          </p:cNvPr>
          <p:cNvGrpSpPr/>
          <p:nvPr/>
        </p:nvGrpSpPr>
        <p:grpSpPr>
          <a:xfrm>
            <a:off x="10683833" y="4033235"/>
            <a:ext cx="878400" cy="432153"/>
            <a:chOff x="3645470" y="4518535"/>
            <a:chExt cx="770650" cy="432153"/>
          </a:xfrm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1660D099-AD77-489D-8F86-318FDAFB6D3F}"/>
                </a:ext>
              </a:extLst>
            </p:cNvPr>
            <p:cNvSpPr/>
            <p:nvPr/>
          </p:nvSpPr>
          <p:spPr>
            <a:xfrm>
              <a:off x="3809681" y="4518535"/>
              <a:ext cx="432153" cy="432153"/>
            </a:xfrm>
            <a:prstGeom prst="ellipse">
              <a:avLst/>
            </a:prstGeom>
            <a:solidFill>
              <a:srgbClr val="13E2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64F64500-FF1C-4914-91DC-3C585065A527}"/>
                </a:ext>
              </a:extLst>
            </p:cNvPr>
            <p:cNvSpPr txBox="1"/>
            <p:nvPr/>
          </p:nvSpPr>
          <p:spPr>
            <a:xfrm>
              <a:off x="3645470" y="4576568"/>
              <a:ext cx="7706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  <a:latin typeface="Source Sans Pro" charset="0"/>
                  <a:ea typeface="Source Sans Pro" charset="0"/>
                  <a:cs typeface="Source Sans Pro" charset="0"/>
                </a:rPr>
                <a:t>YES</a:t>
              </a:r>
              <a:endParaRPr lang="en-GB" sz="1400" b="1" dirty="0">
                <a:solidFill>
                  <a:schemeClr val="bg1"/>
                </a:solidFill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96589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79874"/>
            <a:ext cx="10515600" cy="496266"/>
          </a:xfrm>
        </p:spPr>
        <p:txBody>
          <a:bodyPr>
            <a:noAutofit/>
          </a:bodyPr>
          <a:lstStyle/>
          <a:p>
            <a:r>
              <a:rPr lang="en-GB" sz="320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is personal data under GDPR?				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6</a:t>
            </a:fld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10307DC-B3A2-4C96-80DF-30708E4340D8}"/>
              </a:ext>
            </a:extLst>
          </p:cNvPr>
          <p:cNvSpPr txBox="1"/>
          <p:nvPr/>
        </p:nvSpPr>
        <p:spPr>
          <a:xfrm>
            <a:off x="1312611" y="1519083"/>
            <a:ext cx="9158744" cy="2112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560"/>
              </a:lnSpc>
              <a:spcAft>
                <a:spcPts val="1200"/>
              </a:spcAft>
            </a:pPr>
            <a:r>
              <a:rPr lang="en-US" sz="24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“...IP addresses...”</a:t>
            </a:r>
          </a:p>
          <a:p>
            <a:pPr>
              <a:lnSpc>
                <a:spcPts val="2560"/>
              </a:lnSpc>
              <a:spcAft>
                <a:spcPts val="1200"/>
              </a:spcAft>
            </a:pPr>
            <a:r>
              <a:rPr lang="en-US" sz="24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“…automated personal data and data held in manual systems…”</a:t>
            </a:r>
          </a:p>
          <a:p>
            <a:pPr>
              <a:lnSpc>
                <a:spcPts val="2560"/>
              </a:lnSpc>
              <a:spcAft>
                <a:spcPts val="1200"/>
              </a:spcAft>
            </a:pPr>
            <a:r>
              <a:rPr lang="en-US" sz="24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“…key-coded (pseudonymised) personal data…”</a:t>
            </a:r>
          </a:p>
          <a:p>
            <a:pPr marL="457200" indent="-457200">
              <a:lnSpc>
                <a:spcPct val="150000"/>
              </a:lnSpc>
              <a:spcAft>
                <a:spcPts val="1200"/>
              </a:spcAft>
              <a:buClr>
                <a:srgbClr val="2C68B1"/>
              </a:buClr>
              <a:buFont typeface="Arial" panose="020B0604020202020204" pitchFamily="34" charset="0"/>
              <a:buChar char="•"/>
            </a:pPr>
            <a:endParaRPr lang="en-US" sz="2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66C4BF1-F697-4038-8F62-E5FD590860BC}"/>
              </a:ext>
            </a:extLst>
          </p:cNvPr>
          <p:cNvSpPr txBox="1"/>
          <p:nvPr/>
        </p:nvSpPr>
        <p:spPr>
          <a:xfrm>
            <a:off x="1271588" y="3740563"/>
            <a:ext cx="2953634" cy="829421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Sensitive personal data</a:t>
            </a:r>
          </a:p>
        </p:txBody>
      </p:sp>
      <p:sp>
        <p:nvSpPr>
          <p:cNvPr id="9" name="Striped Right Arrow 2">
            <a:extLst>
              <a:ext uri="{FF2B5EF4-FFF2-40B4-BE49-F238E27FC236}">
                <a16:creationId xmlns:a16="http://schemas.microsoft.com/office/drawing/2014/main" id="{A52FD8E7-4869-42AF-AA89-EADED76D2452}"/>
              </a:ext>
            </a:extLst>
          </p:cNvPr>
          <p:cNvSpPr/>
          <p:nvPr/>
        </p:nvSpPr>
        <p:spPr>
          <a:xfrm>
            <a:off x="4222547" y="3964073"/>
            <a:ext cx="609600" cy="382400"/>
          </a:xfrm>
          <a:prstGeom prst="stripedRightArrow">
            <a:avLst>
              <a:gd name="adj1" fmla="val 44439"/>
              <a:gd name="adj2" fmla="val 50000"/>
            </a:avLst>
          </a:prstGeom>
          <a:solidFill>
            <a:srgbClr val="13E2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3E2984-2E0B-4078-B221-5AF2299699B6}"/>
              </a:ext>
            </a:extLst>
          </p:cNvPr>
          <p:cNvSpPr txBox="1"/>
          <p:nvPr/>
        </p:nvSpPr>
        <p:spPr>
          <a:xfrm>
            <a:off x="4852658" y="3712243"/>
            <a:ext cx="2955600" cy="829421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Special categories of personal data (Article 9</a:t>
            </a:r>
            <a:r>
              <a:rPr lang="en-US" dirty="0">
                <a:solidFill>
                  <a:schemeClr val="bg1"/>
                </a:solidFill>
                <a:ea typeface="Source Sans Pro Semibold" charset="0"/>
                <a:cs typeface="Source Sans Pro Semibold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796792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>
            <a:noAutofit/>
          </a:bodyPr>
          <a:lstStyle/>
          <a:p>
            <a:r>
              <a:rPr lang="en-GB" spc="-150" dirty="0">
                <a:solidFill>
                  <a:srgbClr val="2C68B1"/>
                </a:solidFill>
              </a:rPr>
              <a:t>Special categories of personal data </a:t>
            </a:r>
            <a:endParaRPr lang="en-GB" sz="3200" dirty="0">
              <a:solidFill>
                <a:srgbClr val="2C68B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7</a:t>
            </a:fld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84D2920-A6F3-45AA-B85C-0204EF893AE1}"/>
              </a:ext>
            </a:extLst>
          </p:cNvPr>
          <p:cNvSpPr txBox="1"/>
          <p:nvPr/>
        </p:nvSpPr>
        <p:spPr>
          <a:xfrm>
            <a:off x="1076802" y="1934742"/>
            <a:ext cx="3392421" cy="1253664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Your name and date of birth</a:t>
            </a:r>
          </a:p>
          <a:p>
            <a:pPr algn="ctr"/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570785C-1E05-4006-B90C-F2B48D1F0C37}"/>
              </a:ext>
            </a:extLst>
          </p:cNvPr>
          <p:cNvSpPr txBox="1"/>
          <p:nvPr/>
        </p:nvSpPr>
        <p:spPr>
          <a:xfrm>
            <a:off x="4525758" y="1934742"/>
            <a:ext cx="3392421" cy="1253664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/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Racial or ethnic origin</a:t>
            </a:r>
          </a:p>
          <a:p>
            <a:pPr algn="ctr"/>
            <a:endParaRPr lang="en-US" sz="1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93BEC9F-10D6-4574-8713-9F2EE630369A}"/>
              </a:ext>
            </a:extLst>
          </p:cNvPr>
          <p:cNvSpPr txBox="1"/>
          <p:nvPr/>
        </p:nvSpPr>
        <p:spPr>
          <a:xfrm>
            <a:off x="7974714" y="1907949"/>
            <a:ext cx="3392421" cy="1253664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/>
            <a:r>
              <a:rPr lang="de-DE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Genetic data</a:t>
            </a:r>
          </a:p>
          <a:p>
            <a:pPr algn="ctr"/>
            <a:endParaRPr lang="en-US" sz="1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42E7CC7-D2E5-47BB-A428-CEB2069E971E}"/>
              </a:ext>
            </a:extLst>
          </p:cNvPr>
          <p:cNvSpPr txBox="1"/>
          <p:nvPr/>
        </p:nvSpPr>
        <p:spPr>
          <a:xfrm>
            <a:off x="1076801" y="3296510"/>
            <a:ext cx="3392421" cy="1253664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Religious or political beliefs</a:t>
            </a:r>
          </a:p>
          <a:p>
            <a:pPr algn="ctr"/>
            <a:endParaRPr lang="en-US" sz="1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20BA1FD-88AB-4E6F-909B-6B9F2428DB41}"/>
              </a:ext>
            </a:extLst>
          </p:cNvPr>
          <p:cNvSpPr txBox="1"/>
          <p:nvPr/>
        </p:nvSpPr>
        <p:spPr>
          <a:xfrm>
            <a:off x="4576713" y="3284554"/>
            <a:ext cx="3391200" cy="1252800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/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Data concerning sex life or sexual orientation</a:t>
            </a:r>
          </a:p>
          <a:p>
            <a:pPr algn="ctr"/>
            <a:endParaRPr lang="fi-FI" sz="1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68775FB-273A-4429-8CC4-B7E70E916535}"/>
              </a:ext>
            </a:extLst>
          </p:cNvPr>
          <p:cNvSpPr txBox="1"/>
          <p:nvPr/>
        </p:nvSpPr>
        <p:spPr>
          <a:xfrm>
            <a:off x="8034618" y="3277180"/>
            <a:ext cx="3391200" cy="1252800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de-DE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Biometric data</a:t>
            </a:r>
          </a:p>
          <a:p>
            <a:pPr algn="ctr"/>
            <a:endParaRPr lang="de-DE" sz="1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C15A3510-432F-4948-A151-CA0C41433D2A}"/>
              </a:ext>
            </a:extLst>
          </p:cNvPr>
          <p:cNvGrpSpPr/>
          <p:nvPr/>
        </p:nvGrpSpPr>
        <p:grpSpPr>
          <a:xfrm>
            <a:off x="10569681" y="2644525"/>
            <a:ext cx="878400" cy="432153"/>
            <a:chOff x="3645470" y="4518535"/>
            <a:chExt cx="770650" cy="432153"/>
          </a:xfrm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6F8479B2-7747-42AD-A405-F6A6E089607D}"/>
                </a:ext>
              </a:extLst>
            </p:cNvPr>
            <p:cNvSpPr/>
            <p:nvPr/>
          </p:nvSpPr>
          <p:spPr>
            <a:xfrm>
              <a:off x="3809681" y="4518535"/>
              <a:ext cx="432153" cy="432153"/>
            </a:xfrm>
            <a:prstGeom prst="ellipse">
              <a:avLst/>
            </a:prstGeom>
            <a:solidFill>
              <a:srgbClr val="13E2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E0E750F0-DC4F-4742-9265-50D135288994}"/>
                </a:ext>
              </a:extLst>
            </p:cNvPr>
            <p:cNvSpPr txBox="1"/>
            <p:nvPr/>
          </p:nvSpPr>
          <p:spPr>
            <a:xfrm>
              <a:off x="3645470" y="4576568"/>
              <a:ext cx="7706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  <a:latin typeface="Source Sans Pro" charset="0"/>
                  <a:ea typeface="Source Sans Pro" charset="0"/>
                  <a:cs typeface="Source Sans Pro" charset="0"/>
                </a:rPr>
                <a:t>YES</a:t>
              </a:r>
              <a:endParaRPr lang="en-GB" sz="1400" b="1" dirty="0">
                <a:solidFill>
                  <a:schemeClr val="bg1"/>
                </a:solidFill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359F8CA-BB63-40EB-88EF-3AAE674B5075}"/>
              </a:ext>
            </a:extLst>
          </p:cNvPr>
          <p:cNvGrpSpPr/>
          <p:nvPr/>
        </p:nvGrpSpPr>
        <p:grpSpPr>
          <a:xfrm>
            <a:off x="7156218" y="2687762"/>
            <a:ext cx="878400" cy="432153"/>
            <a:chOff x="3645470" y="4518535"/>
            <a:chExt cx="770650" cy="432153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AC79F4CE-B4AE-4525-BD53-20881DDEA8B5}"/>
                </a:ext>
              </a:extLst>
            </p:cNvPr>
            <p:cNvSpPr/>
            <p:nvPr/>
          </p:nvSpPr>
          <p:spPr>
            <a:xfrm>
              <a:off x="3809681" y="4518535"/>
              <a:ext cx="432153" cy="432153"/>
            </a:xfrm>
            <a:prstGeom prst="ellipse">
              <a:avLst/>
            </a:prstGeom>
            <a:solidFill>
              <a:srgbClr val="13E2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58CDF2E0-1662-4551-B0FB-475E6DD45925}"/>
                </a:ext>
              </a:extLst>
            </p:cNvPr>
            <p:cNvSpPr txBox="1"/>
            <p:nvPr/>
          </p:nvSpPr>
          <p:spPr>
            <a:xfrm>
              <a:off x="3645470" y="4576568"/>
              <a:ext cx="7706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  <a:latin typeface="Source Sans Pro" charset="0"/>
                  <a:ea typeface="Source Sans Pro" charset="0"/>
                  <a:cs typeface="Source Sans Pro" charset="0"/>
                </a:rPr>
                <a:t>YES</a:t>
              </a:r>
              <a:endParaRPr lang="en-GB" sz="1400" b="1" dirty="0">
                <a:solidFill>
                  <a:schemeClr val="bg1"/>
                </a:solidFill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8CE0BD3B-E08D-469E-A609-EF658EA22E48}"/>
              </a:ext>
            </a:extLst>
          </p:cNvPr>
          <p:cNvGrpSpPr/>
          <p:nvPr/>
        </p:nvGrpSpPr>
        <p:grpSpPr>
          <a:xfrm>
            <a:off x="10614123" y="3992093"/>
            <a:ext cx="878400" cy="432153"/>
            <a:chOff x="3645470" y="4518535"/>
            <a:chExt cx="770650" cy="432153"/>
          </a:xfrm>
        </p:grpSpPr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B5B4BAFB-F54E-403D-AD3C-E4237321D1A3}"/>
                </a:ext>
              </a:extLst>
            </p:cNvPr>
            <p:cNvSpPr/>
            <p:nvPr/>
          </p:nvSpPr>
          <p:spPr>
            <a:xfrm>
              <a:off x="3809681" y="4518535"/>
              <a:ext cx="432153" cy="432153"/>
            </a:xfrm>
            <a:prstGeom prst="ellipse">
              <a:avLst/>
            </a:prstGeom>
            <a:solidFill>
              <a:srgbClr val="13E2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5A22D9E7-85AE-40DE-B7FF-987D1439498D}"/>
                </a:ext>
              </a:extLst>
            </p:cNvPr>
            <p:cNvSpPr txBox="1"/>
            <p:nvPr/>
          </p:nvSpPr>
          <p:spPr>
            <a:xfrm>
              <a:off x="3645470" y="4576568"/>
              <a:ext cx="7706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  <a:latin typeface="Source Sans Pro" charset="0"/>
                  <a:ea typeface="Source Sans Pro" charset="0"/>
                  <a:cs typeface="Source Sans Pro" charset="0"/>
                </a:rPr>
                <a:t>YES</a:t>
              </a:r>
              <a:endParaRPr lang="en-GB" sz="1400" b="1" dirty="0">
                <a:solidFill>
                  <a:schemeClr val="bg1"/>
                </a:solidFill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15501C17-7BEA-4A43-B439-BB76AEEE8A81}"/>
              </a:ext>
            </a:extLst>
          </p:cNvPr>
          <p:cNvGrpSpPr/>
          <p:nvPr/>
        </p:nvGrpSpPr>
        <p:grpSpPr>
          <a:xfrm>
            <a:off x="7199949" y="4048626"/>
            <a:ext cx="878400" cy="432153"/>
            <a:chOff x="3645470" y="4518535"/>
            <a:chExt cx="770650" cy="432153"/>
          </a:xfrm>
        </p:grpSpPr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F3E51B35-51F1-4117-83AD-952FD8EA9C20}"/>
                </a:ext>
              </a:extLst>
            </p:cNvPr>
            <p:cNvSpPr/>
            <p:nvPr/>
          </p:nvSpPr>
          <p:spPr>
            <a:xfrm>
              <a:off x="3809681" y="4518535"/>
              <a:ext cx="432153" cy="432153"/>
            </a:xfrm>
            <a:prstGeom prst="ellipse">
              <a:avLst/>
            </a:prstGeom>
            <a:solidFill>
              <a:srgbClr val="13E2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89A163C3-2188-44F0-89FE-2AC265EC322B}"/>
                </a:ext>
              </a:extLst>
            </p:cNvPr>
            <p:cNvSpPr txBox="1"/>
            <p:nvPr/>
          </p:nvSpPr>
          <p:spPr>
            <a:xfrm>
              <a:off x="3645470" y="4576568"/>
              <a:ext cx="7706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  <a:latin typeface="Source Sans Pro" charset="0"/>
                  <a:ea typeface="Source Sans Pro" charset="0"/>
                  <a:cs typeface="Source Sans Pro" charset="0"/>
                </a:rPr>
                <a:t>YES</a:t>
              </a:r>
              <a:endParaRPr lang="en-GB" sz="1400" b="1" dirty="0">
                <a:solidFill>
                  <a:schemeClr val="bg1"/>
                </a:solidFill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946E0D56-6651-448D-BACB-FAA53764FD1A}"/>
              </a:ext>
            </a:extLst>
          </p:cNvPr>
          <p:cNvGrpSpPr/>
          <p:nvPr/>
        </p:nvGrpSpPr>
        <p:grpSpPr>
          <a:xfrm>
            <a:off x="3699154" y="4055299"/>
            <a:ext cx="878400" cy="432153"/>
            <a:chOff x="3645470" y="4518535"/>
            <a:chExt cx="770650" cy="432153"/>
          </a:xfrm>
        </p:grpSpPr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98835BB6-A872-4385-A07A-29F5453D689F}"/>
                </a:ext>
              </a:extLst>
            </p:cNvPr>
            <p:cNvSpPr/>
            <p:nvPr/>
          </p:nvSpPr>
          <p:spPr>
            <a:xfrm>
              <a:off x="3809681" y="4518535"/>
              <a:ext cx="432153" cy="432153"/>
            </a:xfrm>
            <a:prstGeom prst="ellipse">
              <a:avLst/>
            </a:prstGeom>
            <a:solidFill>
              <a:srgbClr val="13E2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F0326850-96BE-443D-9050-1913FC7A1062}"/>
                </a:ext>
              </a:extLst>
            </p:cNvPr>
            <p:cNvSpPr txBox="1"/>
            <p:nvPr/>
          </p:nvSpPr>
          <p:spPr>
            <a:xfrm>
              <a:off x="3645470" y="4576568"/>
              <a:ext cx="7706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  <a:latin typeface="Source Sans Pro" charset="0"/>
                  <a:ea typeface="Source Sans Pro" charset="0"/>
                  <a:cs typeface="Source Sans Pro" charset="0"/>
                </a:rPr>
                <a:t>YES</a:t>
              </a:r>
              <a:endParaRPr lang="en-GB" sz="1400" b="1" dirty="0">
                <a:solidFill>
                  <a:schemeClr val="bg1"/>
                </a:solidFill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F91D9097-B940-46C7-A3C2-6257A48F0136}"/>
              </a:ext>
            </a:extLst>
          </p:cNvPr>
          <p:cNvGrpSpPr/>
          <p:nvPr/>
        </p:nvGrpSpPr>
        <p:grpSpPr>
          <a:xfrm>
            <a:off x="3696448" y="2683606"/>
            <a:ext cx="878400" cy="432153"/>
            <a:chOff x="10860465" y="2960630"/>
            <a:chExt cx="770650" cy="432153"/>
          </a:xfrm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A1264DF6-3856-4704-B6C6-8806E9DB65EE}"/>
                </a:ext>
              </a:extLst>
            </p:cNvPr>
            <p:cNvSpPr/>
            <p:nvPr/>
          </p:nvSpPr>
          <p:spPr>
            <a:xfrm>
              <a:off x="11029714" y="2960630"/>
              <a:ext cx="432153" cy="43215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57B79A2F-2F04-4E8D-BF87-2316A4D0A19D}"/>
                </a:ext>
              </a:extLst>
            </p:cNvPr>
            <p:cNvSpPr txBox="1"/>
            <p:nvPr/>
          </p:nvSpPr>
          <p:spPr>
            <a:xfrm>
              <a:off x="10860465" y="3011413"/>
              <a:ext cx="7706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bg1"/>
                  </a:solidFill>
                  <a:latin typeface="Source Sans Pro" charset="0"/>
                  <a:ea typeface="Source Sans Pro" charset="0"/>
                  <a:cs typeface="Source Sans Pro" charset="0"/>
                </a:rPr>
                <a:t>NO</a:t>
              </a:r>
              <a:endParaRPr lang="en-GB" sz="1600" b="1" dirty="0">
                <a:solidFill>
                  <a:schemeClr val="bg1"/>
                </a:solidFill>
                <a:latin typeface="Source Sans Pro" charset="0"/>
                <a:ea typeface="Source Sans Pro" charset="0"/>
                <a:cs typeface="Source Sans Pro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20859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pc="-150" dirty="0">
                <a:solidFill>
                  <a:srgbClr val="2C68B1"/>
                </a:solidFill>
              </a:rPr>
              <a:t>Lawful processing </a:t>
            </a:r>
            <a:endParaRPr lang="en-GB" sz="3200" spc="-150" dirty="0">
              <a:solidFill>
                <a:srgbClr val="2C68B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8</a:t>
            </a:fld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CBE78CB-BF10-4455-8582-F9F880B06766}"/>
              </a:ext>
            </a:extLst>
          </p:cNvPr>
          <p:cNvSpPr/>
          <p:nvPr/>
        </p:nvSpPr>
        <p:spPr>
          <a:xfrm>
            <a:off x="838201" y="1238865"/>
            <a:ext cx="5946057" cy="3612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ts val="256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Explicit consent of the data subject</a:t>
            </a:r>
          </a:p>
          <a:p>
            <a:pPr marL="342900" indent="-342900">
              <a:lnSpc>
                <a:spcPts val="256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Necessary for the performance of a contract</a:t>
            </a:r>
          </a:p>
          <a:p>
            <a:pPr marL="342900" indent="-342900">
              <a:lnSpc>
                <a:spcPts val="256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Necessary for legal or judicial reasons</a:t>
            </a:r>
          </a:p>
          <a:p>
            <a:pPr marL="342900" indent="-342900">
              <a:lnSpc>
                <a:spcPts val="256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Necessary to protect the data subject’s </a:t>
            </a:r>
            <a:b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best interests</a:t>
            </a:r>
          </a:p>
          <a:p>
            <a:pPr marL="342900" indent="-342900">
              <a:lnSpc>
                <a:spcPts val="256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Necessary to perform a task carried out in the public interest</a:t>
            </a:r>
          </a:p>
          <a:p>
            <a:pPr marL="342900" indent="-342900">
              <a:lnSpc>
                <a:spcPts val="256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Necessary for legitimate interests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48FBCCBD-14F0-4845-B5C1-A3A8E23B40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7432" y="861392"/>
            <a:ext cx="4336420" cy="5288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681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3200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rights do data subjects have?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9</a:t>
            </a:fld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957280D-A28C-46B6-AB99-FE20C4001079}"/>
              </a:ext>
            </a:extLst>
          </p:cNvPr>
          <p:cNvSpPr txBox="1"/>
          <p:nvPr/>
        </p:nvSpPr>
        <p:spPr>
          <a:xfrm>
            <a:off x="943227" y="1376088"/>
            <a:ext cx="2441020" cy="1488522"/>
          </a:xfrm>
          <a:prstGeom prst="wedgeRoundRectCallout">
            <a:avLst>
              <a:gd name="adj1" fmla="val -21354"/>
              <a:gd name="adj2" fmla="val 78285"/>
              <a:gd name="adj3" fmla="val 16667"/>
            </a:avLst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 don’t want to receive your marketing letters and promotions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1A6754-20EF-418C-924D-CC661BC2AF4F}"/>
              </a:ext>
            </a:extLst>
          </p:cNvPr>
          <p:cNvSpPr txBox="1"/>
          <p:nvPr/>
        </p:nvSpPr>
        <p:spPr>
          <a:xfrm>
            <a:off x="3654980" y="1416914"/>
            <a:ext cx="2441020" cy="1488522"/>
          </a:xfrm>
          <a:prstGeom prst="wedgeRoundRectCallout">
            <a:avLst>
              <a:gd name="adj1" fmla="val -21354"/>
              <a:gd name="adj2" fmla="val 78285"/>
              <a:gd name="adj3" fmla="val 16667"/>
            </a:avLst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 want to be able to take my data and reuse it on other platforms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CE16B48-557C-4256-8B87-21DEA323E229}"/>
              </a:ext>
            </a:extLst>
          </p:cNvPr>
          <p:cNvSpPr txBox="1"/>
          <p:nvPr/>
        </p:nvSpPr>
        <p:spPr>
          <a:xfrm>
            <a:off x="6602845" y="1416914"/>
            <a:ext cx="3101109" cy="1488522"/>
          </a:xfrm>
          <a:prstGeom prst="wedgeRoundRectCallout">
            <a:avLst>
              <a:gd name="adj1" fmla="val -21354"/>
              <a:gd name="adj2" fmla="val 78285"/>
              <a:gd name="adj3" fmla="val 16667"/>
            </a:avLst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Did I agree to that? I didn’t see a privacy notice on your website when I typed in my details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D18BA41-03AF-412B-9030-F4DD3724DB98}"/>
              </a:ext>
            </a:extLst>
          </p:cNvPr>
          <p:cNvSpPr txBox="1"/>
          <p:nvPr/>
        </p:nvSpPr>
        <p:spPr>
          <a:xfrm>
            <a:off x="1839219" y="3272980"/>
            <a:ext cx="2097781" cy="1118349"/>
          </a:xfrm>
          <a:prstGeom prst="wedgeRoundRectCallout">
            <a:avLst>
              <a:gd name="adj1" fmla="val 20678"/>
              <a:gd name="adj2" fmla="val -76143"/>
              <a:gd name="adj3" fmla="val 16667"/>
            </a:avLst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Does the right to be forgotten apply to me?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F2E1B90-F377-42AD-A096-7285F0B1F3CB}"/>
              </a:ext>
            </a:extLst>
          </p:cNvPr>
          <p:cNvSpPr txBox="1"/>
          <p:nvPr/>
        </p:nvSpPr>
        <p:spPr>
          <a:xfrm>
            <a:off x="4935684" y="3272980"/>
            <a:ext cx="2193632" cy="1118349"/>
          </a:xfrm>
          <a:prstGeom prst="wedgeRoundRectCallout">
            <a:avLst>
              <a:gd name="adj1" fmla="val 20678"/>
              <a:gd name="adj2" fmla="val -76143"/>
              <a:gd name="adj3" fmla="val 16667"/>
            </a:avLst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 want to have any errors corrected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221A05C-1C53-4097-9B21-0C90D7EE8E91}"/>
              </a:ext>
            </a:extLst>
          </p:cNvPr>
          <p:cNvSpPr txBox="1"/>
          <p:nvPr/>
        </p:nvSpPr>
        <p:spPr>
          <a:xfrm>
            <a:off x="8128000" y="3272979"/>
            <a:ext cx="3039160" cy="1118349"/>
          </a:xfrm>
          <a:prstGeom prst="wedgeRoundRectCallout">
            <a:avLst>
              <a:gd name="adj1" fmla="val 20678"/>
              <a:gd name="adj2" fmla="val -76143"/>
              <a:gd name="adj3" fmla="val 16667"/>
            </a:avLst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 want to find out what data you have about me and how you’re using it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FEE3BA5-AF8C-480E-80DF-BBD4CD0D399E}"/>
              </a:ext>
            </a:extLst>
          </p:cNvPr>
          <p:cNvSpPr txBox="1"/>
          <p:nvPr/>
        </p:nvSpPr>
        <p:spPr>
          <a:xfrm>
            <a:off x="1278441" y="4391328"/>
            <a:ext cx="4546600" cy="1385321"/>
          </a:xfrm>
          <a:custGeom>
            <a:avLst/>
            <a:gdLst>
              <a:gd name="connsiteX0" fmla="*/ 0 w 4546600"/>
              <a:gd name="connsiteY0" fmla="*/ 186395 h 1118349"/>
              <a:gd name="connsiteX1" fmla="*/ 186395 w 4546600"/>
              <a:gd name="connsiteY1" fmla="*/ 0 h 1118349"/>
              <a:gd name="connsiteX2" fmla="*/ 2652183 w 4546600"/>
              <a:gd name="connsiteY2" fmla="*/ 0 h 1118349"/>
              <a:gd name="connsiteX3" fmla="*/ 3238861 w 4546600"/>
              <a:gd name="connsiteY3" fmla="*/ -266972 h 1118349"/>
              <a:gd name="connsiteX4" fmla="*/ 3788833 w 4546600"/>
              <a:gd name="connsiteY4" fmla="*/ 0 h 1118349"/>
              <a:gd name="connsiteX5" fmla="*/ 4360205 w 4546600"/>
              <a:gd name="connsiteY5" fmla="*/ 0 h 1118349"/>
              <a:gd name="connsiteX6" fmla="*/ 4546600 w 4546600"/>
              <a:gd name="connsiteY6" fmla="*/ 186395 h 1118349"/>
              <a:gd name="connsiteX7" fmla="*/ 4546600 w 4546600"/>
              <a:gd name="connsiteY7" fmla="*/ 186392 h 1118349"/>
              <a:gd name="connsiteX8" fmla="*/ 4546600 w 4546600"/>
              <a:gd name="connsiteY8" fmla="*/ 186392 h 1118349"/>
              <a:gd name="connsiteX9" fmla="*/ 4546600 w 4546600"/>
              <a:gd name="connsiteY9" fmla="*/ 465979 h 1118349"/>
              <a:gd name="connsiteX10" fmla="*/ 4546600 w 4546600"/>
              <a:gd name="connsiteY10" fmla="*/ 931954 h 1118349"/>
              <a:gd name="connsiteX11" fmla="*/ 4360205 w 4546600"/>
              <a:gd name="connsiteY11" fmla="*/ 1118349 h 1118349"/>
              <a:gd name="connsiteX12" fmla="*/ 3788833 w 4546600"/>
              <a:gd name="connsiteY12" fmla="*/ 1118349 h 1118349"/>
              <a:gd name="connsiteX13" fmla="*/ 2652183 w 4546600"/>
              <a:gd name="connsiteY13" fmla="*/ 1118349 h 1118349"/>
              <a:gd name="connsiteX14" fmla="*/ 2652183 w 4546600"/>
              <a:gd name="connsiteY14" fmla="*/ 1118349 h 1118349"/>
              <a:gd name="connsiteX15" fmla="*/ 186395 w 4546600"/>
              <a:gd name="connsiteY15" fmla="*/ 1118349 h 1118349"/>
              <a:gd name="connsiteX16" fmla="*/ 0 w 4546600"/>
              <a:gd name="connsiteY16" fmla="*/ 931954 h 1118349"/>
              <a:gd name="connsiteX17" fmla="*/ 0 w 4546600"/>
              <a:gd name="connsiteY17" fmla="*/ 465979 h 1118349"/>
              <a:gd name="connsiteX18" fmla="*/ 0 w 4546600"/>
              <a:gd name="connsiteY18" fmla="*/ 186392 h 1118349"/>
              <a:gd name="connsiteX19" fmla="*/ 0 w 4546600"/>
              <a:gd name="connsiteY19" fmla="*/ 186392 h 1118349"/>
              <a:gd name="connsiteX20" fmla="*/ 0 w 4546600"/>
              <a:gd name="connsiteY20" fmla="*/ 186395 h 1118349"/>
              <a:gd name="connsiteX0" fmla="*/ 0 w 4546600"/>
              <a:gd name="connsiteY0" fmla="*/ 453367 h 1385321"/>
              <a:gd name="connsiteX1" fmla="*/ 186395 w 4546600"/>
              <a:gd name="connsiteY1" fmla="*/ 266972 h 1385321"/>
              <a:gd name="connsiteX2" fmla="*/ 2893483 w 4546600"/>
              <a:gd name="connsiteY2" fmla="*/ 266972 h 1385321"/>
              <a:gd name="connsiteX3" fmla="*/ 3238861 w 4546600"/>
              <a:gd name="connsiteY3" fmla="*/ 0 h 1385321"/>
              <a:gd name="connsiteX4" fmla="*/ 3788833 w 4546600"/>
              <a:gd name="connsiteY4" fmla="*/ 266972 h 1385321"/>
              <a:gd name="connsiteX5" fmla="*/ 4360205 w 4546600"/>
              <a:gd name="connsiteY5" fmla="*/ 266972 h 1385321"/>
              <a:gd name="connsiteX6" fmla="*/ 4546600 w 4546600"/>
              <a:gd name="connsiteY6" fmla="*/ 453367 h 1385321"/>
              <a:gd name="connsiteX7" fmla="*/ 4546600 w 4546600"/>
              <a:gd name="connsiteY7" fmla="*/ 453364 h 1385321"/>
              <a:gd name="connsiteX8" fmla="*/ 4546600 w 4546600"/>
              <a:gd name="connsiteY8" fmla="*/ 453364 h 1385321"/>
              <a:gd name="connsiteX9" fmla="*/ 4546600 w 4546600"/>
              <a:gd name="connsiteY9" fmla="*/ 732951 h 1385321"/>
              <a:gd name="connsiteX10" fmla="*/ 4546600 w 4546600"/>
              <a:gd name="connsiteY10" fmla="*/ 1198926 h 1385321"/>
              <a:gd name="connsiteX11" fmla="*/ 4360205 w 4546600"/>
              <a:gd name="connsiteY11" fmla="*/ 1385321 h 1385321"/>
              <a:gd name="connsiteX12" fmla="*/ 3788833 w 4546600"/>
              <a:gd name="connsiteY12" fmla="*/ 1385321 h 1385321"/>
              <a:gd name="connsiteX13" fmla="*/ 2652183 w 4546600"/>
              <a:gd name="connsiteY13" fmla="*/ 1385321 h 1385321"/>
              <a:gd name="connsiteX14" fmla="*/ 2652183 w 4546600"/>
              <a:gd name="connsiteY14" fmla="*/ 1385321 h 1385321"/>
              <a:gd name="connsiteX15" fmla="*/ 186395 w 4546600"/>
              <a:gd name="connsiteY15" fmla="*/ 1385321 h 1385321"/>
              <a:gd name="connsiteX16" fmla="*/ 0 w 4546600"/>
              <a:gd name="connsiteY16" fmla="*/ 1198926 h 1385321"/>
              <a:gd name="connsiteX17" fmla="*/ 0 w 4546600"/>
              <a:gd name="connsiteY17" fmla="*/ 732951 h 1385321"/>
              <a:gd name="connsiteX18" fmla="*/ 0 w 4546600"/>
              <a:gd name="connsiteY18" fmla="*/ 453364 h 1385321"/>
              <a:gd name="connsiteX19" fmla="*/ 0 w 4546600"/>
              <a:gd name="connsiteY19" fmla="*/ 453364 h 1385321"/>
              <a:gd name="connsiteX20" fmla="*/ 0 w 4546600"/>
              <a:gd name="connsiteY20" fmla="*/ 453367 h 1385321"/>
              <a:gd name="connsiteX0" fmla="*/ 0 w 4546600"/>
              <a:gd name="connsiteY0" fmla="*/ 453367 h 1385321"/>
              <a:gd name="connsiteX1" fmla="*/ 186395 w 4546600"/>
              <a:gd name="connsiteY1" fmla="*/ 266972 h 1385321"/>
              <a:gd name="connsiteX2" fmla="*/ 2893483 w 4546600"/>
              <a:gd name="connsiteY2" fmla="*/ 266972 h 1385321"/>
              <a:gd name="connsiteX3" fmla="*/ 3238861 w 4546600"/>
              <a:gd name="connsiteY3" fmla="*/ 0 h 1385321"/>
              <a:gd name="connsiteX4" fmla="*/ 3555227 w 4546600"/>
              <a:gd name="connsiteY4" fmla="*/ 266972 h 1385321"/>
              <a:gd name="connsiteX5" fmla="*/ 4360205 w 4546600"/>
              <a:gd name="connsiteY5" fmla="*/ 266972 h 1385321"/>
              <a:gd name="connsiteX6" fmla="*/ 4546600 w 4546600"/>
              <a:gd name="connsiteY6" fmla="*/ 453367 h 1385321"/>
              <a:gd name="connsiteX7" fmla="*/ 4546600 w 4546600"/>
              <a:gd name="connsiteY7" fmla="*/ 453364 h 1385321"/>
              <a:gd name="connsiteX8" fmla="*/ 4546600 w 4546600"/>
              <a:gd name="connsiteY8" fmla="*/ 453364 h 1385321"/>
              <a:gd name="connsiteX9" fmla="*/ 4546600 w 4546600"/>
              <a:gd name="connsiteY9" fmla="*/ 732951 h 1385321"/>
              <a:gd name="connsiteX10" fmla="*/ 4546600 w 4546600"/>
              <a:gd name="connsiteY10" fmla="*/ 1198926 h 1385321"/>
              <a:gd name="connsiteX11" fmla="*/ 4360205 w 4546600"/>
              <a:gd name="connsiteY11" fmla="*/ 1385321 h 1385321"/>
              <a:gd name="connsiteX12" fmla="*/ 3788833 w 4546600"/>
              <a:gd name="connsiteY12" fmla="*/ 1385321 h 1385321"/>
              <a:gd name="connsiteX13" fmla="*/ 2652183 w 4546600"/>
              <a:gd name="connsiteY13" fmla="*/ 1385321 h 1385321"/>
              <a:gd name="connsiteX14" fmla="*/ 2652183 w 4546600"/>
              <a:gd name="connsiteY14" fmla="*/ 1385321 h 1385321"/>
              <a:gd name="connsiteX15" fmla="*/ 186395 w 4546600"/>
              <a:gd name="connsiteY15" fmla="*/ 1385321 h 1385321"/>
              <a:gd name="connsiteX16" fmla="*/ 0 w 4546600"/>
              <a:gd name="connsiteY16" fmla="*/ 1198926 h 1385321"/>
              <a:gd name="connsiteX17" fmla="*/ 0 w 4546600"/>
              <a:gd name="connsiteY17" fmla="*/ 732951 h 1385321"/>
              <a:gd name="connsiteX18" fmla="*/ 0 w 4546600"/>
              <a:gd name="connsiteY18" fmla="*/ 453364 h 1385321"/>
              <a:gd name="connsiteX19" fmla="*/ 0 w 4546600"/>
              <a:gd name="connsiteY19" fmla="*/ 453364 h 1385321"/>
              <a:gd name="connsiteX20" fmla="*/ 0 w 4546600"/>
              <a:gd name="connsiteY20" fmla="*/ 453367 h 13853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46600" h="1385321">
                <a:moveTo>
                  <a:pt x="0" y="453367"/>
                </a:moveTo>
                <a:cubicBezTo>
                  <a:pt x="0" y="350424"/>
                  <a:pt x="83452" y="266972"/>
                  <a:pt x="186395" y="266972"/>
                </a:cubicBezTo>
                <a:lnTo>
                  <a:pt x="2893483" y="266972"/>
                </a:lnTo>
                <a:lnTo>
                  <a:pt x="3238861" y="0"/>
                </a:lnTo>
                <a:lnTo>
                  <a:pt x="3555227" y="266972"/>
                </a:lnTo>
                <a:lnTo>
                  <a:pt x="4360205" y="266972"/>
                </a:lnTo>
                <a:cubicBezTo>
                  <a:pt x="4463148" y="266972"/>
                  <a:pt x="4546600" y="350424"/>
                  <a:pt x="4546600" y="453367"/>
                </a:cubicBezTo>
                <a:lnTo>
                  <a:pt x="4546600" y="453364"/>
                </a:lnTo>
                <a:lnTo>
                  <a:pt x="4546600" y="453364"/>
                </a:lnTo>
                <a:lnTo>
                  <a:pt x="4546600" y="732951"/>
                </a:lnTo>
                <a:lnTo>
                  <a:pt x="4546600" y="1198926"/>
                </a:lnTo>
                <a:cubicBezTo>
                  <a:pt x="4546600" y="1301869"/>
                  <a:pt x="4463148" y="1385321"/>
                  <a:pt x="4360205" y="1385321"/>
                </a:cubicBezTo>
                <a:lnTo>
                  <a:pt x="3788833" y="1385321"/>
                </a:lnTo>
                <a:lnTo>
                  <a:pt x="2652183" y="1385321"/>
                </a:lnTo>
                <a:lnTo>
                  <a:pt x="2652183" y="1385321"/>
                </a:lnTo>
                <a:lnTo>
                  <a:pt x="186395" y="1385321"/>
                </a:lnTo>
                <a:cubicBezTo>
                  <a:pt x="83452" y="1385321"/>
                  <a:pt x="0" y="1301869"/>
                  <a:pt x="0" y="1198926"/>
                </a:cubicBezTo>
                <a:lnTo>
                  <a:pt x="0" y="732951"/>
                </a:lnTo>
                <a:lnTo>
                  <a:pt x="0" y="453364"/>
                </a:lnTo>
                <a:lnTo>
                  <a:pt x="0" y="453364"/>
                </a:lnTo>
                <a:lnTo>
                  <a:pt x="0" y="453367"/>
                </a:lnTo>
                <a:close/>
              </a:path>
            </a:pathLst>
          </a:cu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Please stop using my data until you’ve checked there is a legitimate purpose</a:t>
            </a:r>
          </a:p>
        </p:txBody>
      </p:sp>
    </p:spTree>
    <p:extLst>
      <p:ext uri="{BB962C8B-B14F-4D97-AF65-F5344CB8AC3E}">
        <p14:creationId xmlns:p14="http://schemas.microsoft.com/office/powerpoint/2010/main" val="33994131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pc="-150" dirty="0">
                <a:solidFill>
                  <a:srgbClr val="2C68B1"/>
                </a:solidFill>
              </a:rPr>
              <a:t>Rights of individuals under GDPR</a:t>
            </a:r>
            <a:endParaRPr lang="en-GB" sz="3200" spc="-150" dirty="0">
              <a:solidFill>
                <a:srgbClr val="2C68B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10</a:t>
            </a:fld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E246E2-5BA8-4E16-8DAF-D3110F25DC6D}"/>
              </a:ext>
            </a:extLst>
          </p:cNvPr>
          <p:cNvSpPr txBox="1"/>
          <p:nvPr/>
        </p:nvSpPr>
        <p:spPr>
          <a:xfrm>
            <a:off x="838201" y="1179872"/>
            <a:ext cx="5257799" cy="45344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right to be informed</a:t>
            </a:r>
          </a:p>
          <a:p>
            <a:pPr marL="342900" indent="-342900"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right of access</a:t>
            </a:r>
          </a:p>
          <a:p>
            <a:pPr marL="342900" indent="-342900"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right to rectification</a:t>
            </a:r>
          </a:p>
          <a:p>
            <a:pPr marL="342900" indent="-342900"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right to erasure (“right to be forgotten”)</a:t>
            </a:r>
          </a:p>
          <a:p>
            <a:pPr marL="342900" indent="-342900"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right to restrict processing</a:t>
            </a:r>
          </a:p>
          <a:p>
            <a:pPr marL="342900" indent="-342900"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right to data portability</a:t>
            </a:r>
          </a:p>
          <a:p>
            <a:pPr marL="342900" indent="-342900"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 right to object</a:t>
            </a:r>
          </a:p>
          <a:p>
            <a:pPr marL="342900" indent="-342900"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Rights on automated decision making &amp; profiling</a:t>
            </a:r>
          </a:p>
          <a:p>
            <a:pPr>
              <a:lnSpc>
                <a:spcPct val="150000"/>
              </a:lnSpc>
              <a:spcAft>
                <a:spcPts val="1200"/>
              </a:spcAft>
              <a:buClr>
                <a:srgbClr val="13E248"/>
              </a:buClr>
            </a:pPr>
            <a:endParaRPr lang="en-US" sz="3600" dirty="0">
              <a:solidFill>
                <a:srgbClr val="2C68B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073888D-3FBC-4140-99B4-CD0716BD04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6251" y="861393"/>
            <a:ext cx="5208608" cy="5244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60446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3200" spc="-150" dirty="0">
                <a:solidFill>
                  <a:srgbClr val="2C68B1"/>
                </a:solidFill>
              </a:rPr>
              <a:t>When it goes wrong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11</a:t>
            </a:fld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69636B4-BD18-4448-8C4E-78F778713B7C}"/>
              </a:ext>
            </a:extLst>
          </p:cNvPr>
          <p:cNvSpPr txBox="1"/>
          <p:nvPr/>
        </p:nvSpPr>
        <p:spPr>
          <a:xfrm>
            <a:off x="1076802" y="1934742"/>
            <a:ext cx="3392421" cy="1253664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TalkTalk fined £400k by ICO for cyber attack </a:t>
            </a:r>
          </a:p>
          <a:p>
            <a:pPr algn="ctr"/>
            <a:endParaRPr lang="en-US" sz="1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6922354-5042-4787-BD65-DF9ECC7967BF}"/>
              </a:ext>
            </a:extLst>
          </p:cNvPr>
          <p:cNvSpPr txBox="1"/>
          <p:nvPr/>
        </p:nvSpPr>
        <p:spPr>
          <a:xfrm>
            <a:off x="4525758" y="1934742"/>
            <a:ext cx="3392421" cy="1253664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/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1b customer accounts hacked, admits Yahoo</a:t>
            </a:r>
          </a:p>
          <a:p>
            <a:pPr algn="ctr"/>
            <a:endParaRPr lang="fi-FI" sz="1600" dirty="0">
              <a:solidFill>
                <a:schemeClr val="bg1"/>
              </a:solidFill>
              <a:ea typeface="Source Sans Pro Semibold" charset="0"/>
              <a:cs typeface="Source Sans Pro Semibold" charset="0"/>
            </a:endParaRPr>
          </a:p>
          <a:p>
            <a:pPr algn="ctr"/>
            <a:endParaRPr lang="en-US" sz="1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552424C-5680-4C13-91D1-E7AA9C7151BD}"/>
              </a:ext>
            </a:extLst>
          </p:cNvPr>
          <p:cNvSpPr txBox="1"/>
          <p:nvPr/>
        </p:nvSpPr>
        <p:spPr>
          <a:xfrm>
            <a:off x="7974714" y="1934742"/>
            <a:ext cx="3392421" cy="1253664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/>
            <a:r>
              <a:rPr lang="de-DE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Shop owner fined for using instore CCTV without registering</a:t>
            </a:r>
          </a:p>
          <a:p>
            <a:pPr algn="ctr"/>
            <a:endParaRPr lang="en-US" sz="1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5F2E777-0A3B-4E4D-9D97-CDF735DDFDF4}"/>
              </a:ext>
            </a:extLst>
          </p:cNvPr>
          <p:cNvSpPr txBox="1"/>
          <p:nvPr/>
        </p:nvSpPr>
        <p:spPr>
          <a:xfrm>
            <a:off x="1105069" y="3380381"/>
            <a:ext cx="3392421" cy="1253664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Social worker drives off with family court data on roof</a:t>
            </a:r>
          </a:p>
          <a:p>
            <a:pPr algn="ctr"/>
            <a:endParaRPr lang="en-US" sz="1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722D84A-E86B-4AF0-A9D2-6335D05FBE75}"/>
              </a:ext>
            </a:extLst>
          </p:cNvPr>
          <p:cNvSpPr txBox="1"/>
          <p:nvPr/>
        </p:nvSpPr>
        <p:spPr>
          <a:xfrm>
            <a:off x="4539891" y="3380381"/>
            <a:ext cx="3392421" cy="1253664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Loan company fined £70k for spam texts</a:t>
            </a:r>
          </a:p>
          <a:p>
            <a:pPr algn="ctr"/>
            <a:endParaRPr lang="en-US" sz="1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2D0FF90-70BD-4B20-9DD0-9168C0CC7A0E}"/>
              </a:ext>
            </a:extLst>
          </p:cNvPr>
          <p:cNvSpPr txBox="1"/>
          <p:nvPr/>
        </p:nvSpPr>
        <p:spPr>
          <a:xfrm>
            <a:off x="7985444" y="3347884"/>
            <a:ext cx="3392421" cy="1253664"/>
          </a:xfrm>
          <a:prstGeom prst="round2Diag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de-DE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Insurance firm fined £150k for losing 60,000 customers’ data</a:t>
            </a:r>
          </a:p>
          <a:p>
            <a:pPr algn="ctr"/>
            <a:endParaRPr lang="en-US" sz="1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3737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pc="-150" dirty="0">
                <a:solidFill>
                  <a:srgbClr val="2C68B1"/>
                </a:solidFill>
              </a:rPr>
              <a:t>You make the call: Is it a breach?</a:t>
            </a:r>
            <a:endParaRPr lang="en-GB" sz="3200" spc="-150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12</a:t>
            </a:fld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6033CF-9714-4C7E-89E4-F80A609A0DF6}"/>
              </a:ext>
            </a:extLst>
          </p:cNvPr>
          <p:cNvSpPr txBox="1"/>
          <p:nvPr/>
        </p:nvSpPr>
        <p:spPr>
          <a:xfrm>
            <a:off x="1002890" y="1327354"/>
            <a:ext cx="5722375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“She asked me to remove her information from our systems – but it’s required for regulatory reasons, so I refused”</a:t>
            </a:r>
          </a:p>
          <a:p>
            <a:pPr>
              <a:spcAft>
                <a:spcPts val="600"/>
              </a:spcAft>
              <a:buClr>
                <a:srgbClr val="13E248"/>
              </a:buClr>
            </a:pPr>
            <a:endParaRPr lang="en-US" dirty="0">
              <a:solidFill>
                <a:srgbClr val="3335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sz="280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Breach</a:t>
            </a:r>
          </a:p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sz="2800" b="1" dirty="0">
                <a:solidFill>
                  <a:srgbClr val="13E24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 Breach </a:t>
            </a:r>
            <a:r>
              <a:rPr lang="en-GB" sz="2800" dirty="0">
                <a:solidFill>
                  <a:srgbClr val="13E24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/>
              </a:rPr>
              <a:t> </a:t>
            </a:r>
            <a:r>
              <a:rPr lang="en-US" sz="2800" b="1" dirty="0">
                <a:solidFill>
                  <a:srgbClr val="13E24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lang="en-US" dirty="0">
                <a:solidFill>
                  <a:srgbClr val="13E248"/>
                </a:solidFill>
                <a:ea typeface="Source Sans Pro" charset="0"/>
                <a:cs typeface="Source Sans Pro" charset="0"/>
              </a:rPr>
              <a:t>	</a:t>
            </a:r>
            <a:endParaRPr lang="en-US" sz="1600" dirty="0">
              <a:solidFill>
                <a:srgbClr val="13E248"/>
              </a:solidFill>
              <a:ea typeface="Source Sans Pro" charset="0"/>
              <a:cs typeface="Source Sans Pro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1BA5B3B-4A1A-4C39-864B-C9E6F4F735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8803" y="894471"/>
            <a:ext cx="4220307" cy="5069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2902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pc="-150" dirty="0">
                <a:solidFill>
                  <a:srgbClr val="2C68B1"/>
                </a:solidFill>
              </a:rPr>
              <a:t>You make the call: Is it a breach?</a:t>
            </a:r>
            <a:endParaRPr lang="en-GB" sz="3200" spc="-150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13</a:t>
            </a:fld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93E995-66AD-4F27-AAC3-B4E96AFDEE8D}"/>
              </a:ext>
            </a:extLst>
          </p:cNvPr>
          <p:cNvSpPr txBox="1"/>
          <p:nvPr/>
        </p:nvSpPr>
        <p:spPr>
          <a:xfrm rot="10800000" flipV="1">
            <a:off x="838199" y="1162506"/>
            <a:ext cx="5842817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“At first, he gave us his consent to use his data but then he changed his mind – I told him that it wasn’t allowed”</a:t>
            </a:r>
          </a:p>
          <a:p>
            <a:pPr>
              <a:spcAft>
                <a:spcPts val="600"/>
              </a:spcAft>
              <a:buClr>
                <a:srgbClr val="13E248"/>
              </a:buClr>
            </a:pPr>
            <a:endParaRPr lang="en-US" dirty="0">
              <a:solidFill>
                <a:srgbClr val="3335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sz="2800" b="1" dirty="0">
                <a:solidFill>
                  <a:srgbClr val="13E24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Breach </a:t>
            </a:r>
            <a:r>
              <a:rPr lang="en-GB" sz="2800" dirty="0">
                <a:solidFill>
                  <a:srgbClr val="13E24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/>
              </a:rPr>
              <a:t> </a:t>
            </a:r>
            <a:r>
              <a:rPr lang="en-US" sz="2800" b="1" dirty="0">
                <a:solidFill>
                  <a:srgbClr val="13E24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</a:p>
          <a:p>
            <a:pPr lvl="0">
              <a:spcAft>
                <a:spcPts val="600"/>
              </a:spcAft>
              <a:buClr>
                <a:srgbClr val="13E248"/>
              </a:buClr>
            </a:pPr>
            <a:r>
              <a:rPr lang="en-US" sz="280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 Breach</a:t>
            </a:r>
            <a:r>
              <a:rPr lang="en-US" dirty="0">
                <a:solidFill>
                  <a:srgbClr val="2C68B1"/>
                </a:solidFill>
                <a:ea typeface="Source Sans Pro" charset="0"/>
                <a:cs typeface="Source Sans Pro" charset="0"/>
              </a:rPr>
              <a:t>	</a:t>
            </a:r>
            <a:endParaRPr lang="en-US" sz="1600" dirty="0">
              <a:solidFill>
                <a:srgbClr val="2C68B1"/>
              </a:solidFill>
              <a:ea typeface="Source Sans Pro" charset="0"/>
              <a:cs typeface="Source Sans Pro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01C35C9-8A45-4E37-AE79-94E69BF818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3493" y="894471"/>
            <a:ext cx="4220307" cy="5069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4384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pc="-150" dirty="0">
                <a:solidFill>
                  <a:srgbClr val="00559A"/>
                </a:solidFill>
                <a:ea typeface="Source Sans Pro Light" charset="0"/>
                <a:cs typeface="Source Sans Pro Light" charset="0"/>
              </a:rPr>
              <a:t>You make the call: Is it a breach?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14</a:t>
            </a:fld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64BC18-D804-42C8-BBAF-CF63E5653373}"/>
              </a:ext>
            </a:extLst>
          </p:cNvPr>
          <p:cNvSpPr txBox="1"/>
          <p:nvPr/>
        </p:nvSpPr>
        <p:spPr>
          <a:xfrm>
            <a:off x="838200" y="1430594"/>
            <a:ext cx="6093542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“We assumed she gave us her consent because she placed an order with us and friended us on social media”</a:t>
            </a:r>
          </a:p>
          <a:p>
            <a:pPr>
              <a:spcAft>
                <a:spcPts val="600"/>
              </a:spcAft>
              <a:buClr>
                <a:srgbClr val="13E248"/>
              </a:buClr>
            </a:pPr>
            <a:endParaRPr lang="en-US" dirty="0">
              <a:solidFill>
                <a:srgbClr val="3335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Aft>
                <a:spcPts val="600"/>
              </a:spcAft>
              <a:buClr>
                <a:srgbClr val="13E248"/>
              </a:buClr>
            </a:pPr>
            <a:r>
              <a:rPr lang="en-US" sz="2800" b="1" dirty="0">
                <a:solidFill>
                  <a:srgbClr val="13E24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Breach </a:t>
            </a:r>
            <a:r>
              <a:rPr lang="en-GB" sz="2800" dirty="0">
                <a:solidFill>
                  <a:srgbClr val="13E24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/>
              </a:rPr>
              <a:t> </a:t>
            </a:r>
            <a:r>
              <a:rPr lang="en-US" sz="2800" b="1" dirty="0">
                <a:solidFill>
                  <a:srgbClr val="13E24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</a:p>
          <a:p>
            <a:pPr lvl="0">
              <a:spcAft>
                <a:spcPts val="600"/>
              </a:spcAft>
              <a:buClr>
                <a:srgbClr val="13E248"/>
              </a:buClr>
            </a:pPr>
            <a:r>
              <a:rPr lang="en-US" sz="280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 Breach</a:t>
            </a:r>
            <a:r>
              <a:rPr lang="en-US" sz="1600" dirty="0">
                <a:solidFill>
                  <a:srgbClr val="13E248"/>
                </a:solidFill>
                <a:ea typeface="Source Sans Pro" charset="0"/>
                <a:cs typeface="Source Sans Pro" charset="0"/>
              </a:rPr>
              <a:t>	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0A453D2-7B84-4AAF-B84F-AEC54C255B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3494" y="894471"/>
            <a:ext cx="4220306" cy="5069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7613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pc="-150" dirty="0">
                <a:solidFill>
                  <a:srgbClr val="2C68B1"/>
                </a:solidFill>
              </a:rPr>
              <a:t>Data breach notifications</a:t>
            </a:r>
            <a:endParaRPr lang="en-GB" sz="3200" spc="-150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15</a:t>
            </a:fld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0E71215-DE98-437F-950E-549860F4EFAE}"/>
              </a:ext>
            </a:extLst>
          </p:cNvPr>
          <p:cNvSpPr txBox="1"/>
          <p:nvPr/>
        </p:nvSpPr>
        <p:spPr>
          <a:xfrm>
            <a:off x="1892300" y="2063732"/>
            <a:ext cx="2970553" cy="992283"/>
          </a:xfrm>
          <a:prstGeom prst="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data breach only occurs when data is lost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B2BDA4D-8338-4E6E-A92C-BA9FEC81618D}"/>
              </a:ext>
            </a:extLst>
          </p:cNvPr>
          <p:cNvSpPr txBox="1"/>
          <p:nvPr/>
        </p:nvSpPr>
        <p:spPr>
          <a:xfrm>
            <a:off x="4949653" y="2063732"/>
            <a:ext cx="5464347" cy="992283"/>
          </a:xfrm>
          <a:prstGeom prst="homePlate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No. It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can</a:t>
            </a: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occur</a:t>
            </a: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if</a:t>
            </a: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data is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accessed</a:t>
            </a: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inappropriately</a:t>
            </a: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due</a:t>
            </a: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to a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lack</a:t>
            </a: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of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internal</a:t>
            </a: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controls</a:t>
            </a:r>
            <a:endParaRPr lang="fi-FI" sz="1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87D57EA-DF00-43AC-BA06-961A9C2F5C29}"/>
              </a:ext>
            </a:extLst>
          </p:cNvPr>
          <p:cNvSpPr txBox="1"/>
          <p:nvPr/>
        </p:nvSpPr>
        <p:spPr>
          <a:xfrm>
            <a:off x="1892300" y="3334933"/>
            <a:ext cx="2970553" cy="998842"/>
          </a:xfrm>
          <a:prstGeom prst="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Breaches are only serious if data is actually taken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CC6A5C2-9CA0-407D-BFCB-C9D4C61739DC}"/>
              </a:ext>
            </a:extLst>
          </p:cNvPr>
          <p:cNvSpPr txBox="1"/>
          <p:nvPr/>
        </p:nvSpPr>
        <p:spPr>
          <a:xfrm>
            <a:off x="4949653" y="3334933"/>
            <a:ext cx="5464347" cy="998842"/>
          </a:xfrm>
          <a:prstGeom prst="homePlate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No.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Unauthorised</a:t>
            </a: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access</a:t>
            </a: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disclosures</a:t>
            </a: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loss</a:t>
            </a: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destruction</a:t>
            </a: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and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alteration</a:t>
            </a: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are</a:t>
            </a: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also</a:t>
            </a: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fi-FI" sz="1600" dirty="0" err="1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serious</a:t>
            </a:r>
            <a:endParaRPr lang="fi-FI" sz="1600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E795DEB-421A-49D6-A029-A735EFBBC9DD}"/>
              </a:ext>
            </a:extLst>
          </p:cNvPr>
          <p:cNvSpPr txBox="1"/>
          <p:nvPr/>
        </p:nvSpPr>
        <p:spPr>
          <a:xfrm>
            <a:off x="1892300" y="4606997"/>
            <a:ext cx="2970553" cy="998842"/>
          </a:xfrm>
          <a:prstGeom prst="rect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en-US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Look at Yahoo – isn’t it best to keep quiet?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1A9720B-A7CE-43D0-800A-DCD4C3A2E29C}"/>
              </a:ext>
            </a:extLst>
          </p:cNvPr>
          <p:cNvSpPr txBox="1"/>
          <p:nvPr/>
        </p:nvSpPr>
        <p:spPr>
          <a:xfrm>
            <a:off x="4949653" y="4606997"/>
            <a:ext cx="5464347" cy="998842"/>
          </a:xfrm>
          <a:prstGeom prst="homePlate">
            <a:avLst/>
          </a:prstGeom>
          <a:solidFill>
            <a:srgbClr val="2C68B1"/>
          </a:solidFill>
        </p:spPr>
        <p:txBody>
          <a:bodyPr wrap="square" lIns="144000" tIns="144000" rIns="144000" bIns="144000" rtlCol="0" anchor="ctr" anchorCtr="0">
            <a:noAutofit/>
          </a:bodyPr>
          <a:lstStyle/>
          <a:p>
            <a:pPr algn="ctr">
              <a:lnSpc>
                <a:spcPts val="2080"/>
              </a:lnSpc>
            </a:pP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No. Under GDPR, you just have 72 hours </a:t>
            </a:r>
            <a:b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fi-FI" sz="16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 notify of data breaches</a:t>
            </a:r>
          </a:p>
        </p:txBody>
      </p:sp>
    </p:spTree>
    <p:extLst>
      <p:ext uri="{BB962C8B-B14F-4D97-AF65-F5344CB8AC3E}">
        <p14:creationId xmlns:p14="http://schemas.microsoft.com/office/powerpoint/2010/main" val="40502677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pc="-150" dirty="0">
                <a:solidFill>
                  <a:srgbClr val="2C68B1"/>
                </a:solidFill>
              </a:rPr>
              <a:t>Fines under GDPR</a:t>
            </a:r>
            <a:endParaRPr lang="en-GB" sz="3200" spc="-150" dirty="0">
              <a:solidFill>
                <a:srgbClr val="2C68B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16</a:t>
            </a:fld>
            <a:endParaRPr lang="en-GB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485CCB2C-FF19-499F-95D7-9BBC6AA156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894471"/>
            <a:ext cx="4220307" cy="5069058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3EC4FB2A-CCA2-446F-8D66-8D96E5CC6C1C}"/>
              </a:ext>
            </a:extLst>
          </p:cNvPr>
          <p:cNvSpPr txBox="1"/>
          <p:nvPr/>
        </p:nvSpPr>
        <p:spPr>
          <a:xfrm>
            <a:off x="5619135" y="1460091"/>
            <a:ext cx="54421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Clr>
                <a:srgbClr val="2C68B1"/>
              </a:buClr>
              <a:buFont typeface="Arial" charset="0"/>
              <a:buChar char="•"/>
            </a:pPr>
            <a:r>
              <a:rPr lang="en-US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Infringements of rights, basic principles and rules on international transfers:</a:t>
            </a:r>
          </a:p>
          <a:p>
            <a:pPr marL="742950" lvl="1" indent="-285750">
              <a:spcAft>
                <a:spcPts val="600"/>
              </a:spcAft>
              <a:buClr>
                <a:srgbClr val="2C68B1"/>
              </a:buClr>
              <a:buFont typeface="Wingdings" charset="2"/>
              <a:buChar char="Ø"/>
            </a:pPr>
            <a:r>
              <a:rPr lang="en-US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4% of worldwide turnover or €20 million</a:t>
            </a:r>
          </a:p>
          <a:p>
            <a:pPr>
              <a:spcAft>
                <a:spcPts val="600"/>
              </a:spcAft>
              <a:buClr>
                <a:srgbClr val="13E248"/>
              </a:buClr>
            </a:pPr>
            <a:endParaRPr lang="en-US" dirty="0">
              <a:solidFill>
                <a:srgbClr val="3335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spcAft>
                <a:spcPts val="600"/>
              </a:spcAft>
              <a:buClr>
                <a:srgbClr val="2C68B1"/>
              </a:buClr>
              <a:buFont typeface="Arial" charset="0"/>
              <a:buChar char="•"/>
            </a:pPr>
            <a:r>
              <a:rPr lang="en-US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Failure to notify of data breaches:</a:t>
            </a:r>
          </a:p>
          <a:p>
            <a:pPr marL="742950" lvl="1" indent="-285750">
              <a:spcAft>
                <a:spcPts val="600"/>
              </a:spcAft>
              <a:buClr>
                <a:srgbClr val="2C68B1"/>
              </a:buClr>
              <a:buFont typeface="Wingdings" charset="2"/>
              <a:buChar char="Ø"/>
            </a:pPr>
            <a:r>
              <a:rPr lang="en-US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2% of worldwide turnover or €10 million</a:t>
            </a:r>
          </a:p>
        </p:txBody>
      </p:sp>
    </p:spTree>
    <p:extLst>
      <p:ext uri="{BB962C8B-B14F-4D97-AF65-F5344CB8AC3E}">
        <p14:creationId xmlns:p14="http://schemas.microsoft.com/office/powerpoint/2010/main" val="38125278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pc="-150" dirty="0">
                <a:solidFill>
                  <a:srgbClr val="2C68B1"/>
                </a:solidFill>
              </a:rPr>
              <a:t>Scenario 1 </a:t>
            </a:r>
            <a:endParaRPr lang="en-GB" sz="3200" spc="-150" dirty="0">
              <a:solidFill>
                <a:srgbClr val="2C68B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17</a:t>
            </a:fld>
            <a:endParaRPr lang="en-GB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E24C63F-792D-4C1B-BFCF-5FA4AE18F5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894471"/>
            <a:ext cx="4220307" cy="5069057"/>
          </a:xfrm>
          <a:prstGeom prst="rect">
            <a:avLst/>
          </a:prstGeom>
        </p:spPr>
      </p:pic>
      <p:sp>
        <p:nvSpPr>
          <p:cNvPr id="14" name="Oval Callout 5">
            <a:extLst>
              <a:ext uri="{FF2B5EF4-FFF2-40B4-BE49-F238E27FC236}">
                <a16:creationId xmlns:a16="http://schemas.microsoft.com/office/drawing/2014/main" id="{D04667BE-DB25-4DFF-8ED2-FF50234B9C4A}"/>
              </a:ext>
            </a:extLst>
          </p:cNvPr>
          <p:cNvSpPr/>
          <p:nvPr/>
        </p:nvSpPr>
        <p:spPr>
          <a:xfrm>
            <a:off x="1884530" y="4470400"/>
            <a:ext cx="3351212" cy="1836000"/>
          </a:xfrm>
          <a:prstGeom prst="wedgeEllipseCallout">
            <a:avLst>
              <a:gd name="adj1" fmla="val -15393"/>
              <a:gd name="adj2" fmla="val -75468"/>
            </a:avLst>
          </a:prstGeom>
          <a:solidFill>
            <a:srgbClr val="00559A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There’s a pre-checked box when customers place their order. It gives us consent for future marketing</a:t>
            </a:r>
            <a:r>
              <a:rPr lang="en-GB" sz="1600" dirty="0">
                <a:ea typeface="Source Sans Pro" charset="0"/>
                <a:cs typeface="Source Sans Pro" charset="0"/>
              </a:rPr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00B7F51-2698-4902-B84F-909039F289E8}"/>
              </a:ext>
            </a:extLst>
          </p:cNvPr>
          <p:cNvSpPr txBox="1"/>
          <p:nvPr/>
        </p:nvSpPr>
        <p:spPr>
          <a:xfrm>
            <a:off x="5530646" y="1356852"/>
            <a:ext cx="5823154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  <a:buClr>
                <a:srgbClr val="13E248"/>
              </a:buClr>
            </a:pPr>
            <a:r>
              <a:rPr lang="en-US" b="1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do you think?</a:t>
            </a:r>
            <a:endParaRPr lang="en-US" dirty="0">
              <a:solidFill>
                <a:srgbClr val="3335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>
              <a:spcAft>
                <a:spcPts val="1200"/>
              </a:spcAft>
              <a:buClr>
                <a:srgbClr val="2C68B1"/>
              </a:buClr>
              <a:buFont typeface="+mj-lt"/>
              <a:buAutoNum type="alphaLcParenR"/>
            </a:pPr>
            <a:r>
              <a:rPr lang="en-US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Great – it looks like Jayne is on top of GDPR already</a:t>
            </a:r>
          </a:p>
          <a:p>
            <a:pPr marL="342900" indent="-342900">
              <a:spcAft>
                <a:spcPts val="1200"/>
              </a:spcAft>
              <a:buClr>
                <a:srgbClr val="2C68B1"/>
              </a:buClr>
              <a:buFont typeface="+mj-lt"/>
              <a:buAutoNum type="alphaLcParenR"/>
            </a:pPr>
            <a:r>
              <a:rPr lang="en-US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Not bad – but Jayne can get consent verbally from customers too</a:t>
            </a:r>
          </a:p>
          <a:p>
            <a:pPr marL="342900" indent="-342900">
              <a:spcAft>
                <a:spcPts val="1200"/>
              </a:spcAft>
              <a:buClr>
                <a:srgbClr val="2C68B1"/>
              </a:buClr>
              <a:buFont typeface="+mj-lt"/>
              <a:buAutoNum type="alphaLcParenR"/>
            </a:pPr>
            <a:r>
              <a:rPr 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Poor – Jayne must ensure that consent is active</a:t>
            </a:r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342900" indent="-342900">
              <a:spcAft>
                <a:spcPts val="1200"/>
              </a:spcAft>
              <a:buClr>
                <a:srgbClr val="2C68B1"/>
              </a:buClr>
              <a:buFont typeface="+mj-lt"/>
              <a:buAutoNum type="alphaLcParenR"/>
            </a:pPr>
            <a:r>
              <a:rPr lang="en-US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Poor – consent is only required for children under 13 years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8E4FC33-27D4-4EF8-A253-FA152578B016}"/>
              </a:ext>
            </a:extLst>
          </p:cNvPr>
          <p:cNvSpPr/>
          <p:nvPr/>
        </p:nvSpPr>
        <p:spPr>
          <a:xfrm>
            <a:off x="10737273" y="2937013"/>
            <a:ext cx="61652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13E248"/>
                </a:solidFill>
                <a:sym typeface="Wingdings"/>
              </a:rPr>
              <a:t>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9734006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3200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Scenario 2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18</a:t>
            </a:fld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4C32BC4-2313-428B-B1C2-1D5CE0FE25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894471"/>
            <a:ext cx="4220306" cy="5069057"/>
          </a:xfrm>
          <a:prstGeom prst="rect">
            <a:avLst/>
          </a:prstGeom>
        </p:spPr>
      </p:pic>
      <p:sp>
        <p:nvSpPr>
          <p:cNvPr id="10" name="Oval Callout 5">
            <a:extLst>
              <a:ext uri="{FF2B5EF4-FFF2-40B4-BE49-F238E27FC236}">
                <a16:creationId xmlns:a16="http://schemas.microsoft.com/office/drawing/2014/main" id="{7552BD00-D15C-4263-83D5-D4A0A49A70C5}"/>
              </a:ext>
            </a:extLst>
          </p:cNvPr>
          <p:cNvSpPr/>
          <p:nvPr/>
        </p:nvSpPr>
        <p:spPr>
          <a:xfrm>
            <a:off x="230389" y="4279441"/>
            <a:ext cx="3351212" cy="1836000"/>
          </a:xfrm>
          <a:prstGeom prst="wedgeEllipseCallout">
            <a:avLst>
              <a:gd name="adj1" fmla="val 14205"/>
              <a:gd name="adj2" fmla="val -75468"/>
            </a:avLst>
          </a:prstGeom>
          <a:solidFill>
            <a:srgbClr val="00559A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ea typeface="Source Sans Pro" charset="0"/>
                <a:cs typeface="Source Sans Pro" charset="0"/>
              </a:rPr>
              <a:t>We’ve got a US firm helping us process customer data. It’s all big-data analytics wizardry.</a:t>
            </a:r>
          </a:p>
        </p:txBody>
      </p:sp>
      <p:sp>
        <p:nvSpPr>
          <p:cNvPr id="13" name="Oval Callout 5">
            <a:extLst>
              <a:ext uri="{FF2B5EF4-FFF2-40B4-BE49-F238E27FC236}">
                <a16:creationId xmlns:a16="http://schemas.microsoft.com/office/drawing/2014/main" id="{B6124BCE-37DC-4778-BB57-A582399290B2}"/>
              </a:ext>
            </a:extLst>
          </p:cNvPr>
          <p:cNvSpPr/>
          <p:nvPr/>
        </p:nvSpPr>
        <p:spPr>
          <a:xfrm>
            <a:off x="382789" y="4431841"/>
            <a:ext cx="3351212" cy="1836000"/>
          </a:xfrm>
          <a:prstGeom prst="wedgeEllipseCallout">
            <a:avLst>
              <a:gd name="adj1" fmla="val 14205"/>
              <a:gd name="adj2" fmla="val -75468"/>
            </a:avLst>
          </a:prstGeom>
          <a:solidFill>
            <a:srgbClr val="00559A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We’ve got a US firm helping us process customer data. It’s all big-data analytics wizardry.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CB74544-C343-4945-9CA7-E50176A7106B}"/>
              </a:ext>
            </a:extLst>
          </p:cNvPr>
          <p:cNvSpPr txBox="1"/>
          <p:nvPr/>
        </p:nvSpPr>
        <p:spPr>
          <a:xfrm>
            <a:off x="5206181" y="1091381"/>
            <a:ext cx="6541319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  <a:buClr>
                <a:srgbClr val="13E248"/>
              </a:buClr>
            </a:pPr>
            <a:r>
              <a:rPr lang="en-US" b="1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do you think?</a:t>
            </a:r>
            <a:endParaRPr lang="en-US" dirty="0">
              <a:solidFill>
                <a:srgbClr val="3335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>
              <a:spcAft>
                <a:spcPts val="1200"/>
              </a:spcAft>
              <a:buClr>
                <a:srgbClr val="2C68B1"/>
              </a:buClr>
              <a:buFont typeface="+mj-lt"/>
              <a:buAutoNum type="alphaLcParenR"/>
            </a:pPr>
            <a:r>
              <a:rPr lang="en-US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Excellent – it looks like Peter really knows his stuff</a:t>
            </a:r>
          </a:p>
          <a:p>
            <a:pPr marL="342900" indent="-342900">
              <a:spcAft>
                <a:spcPts val="1200"/>
              </a:spcAft>
              <a:buClr>
                <a:srgbClr val="2C68B1"/>
              </a:buClr>
              <a:buFont typeface="+mj-lt"/>
              <a:buAutoNum type="alphaLcParenR"/>
            </a:pPr>
            <a:r>
              <a:rPr lang="en-US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Great – there are no restrictions on transfers outside the EU</a:t>
            </a:r>
          </a:p>
          <a:p>
            <a:pPr marL="342900" indent="-342900">
              <a:spcAft>
                <a:spcPts val="1200"/>
              </a:spcAft>
              <a:buClr>
                <a:srgbClr val="2C68B1"/>
              </a:buClr>
              <a:buFont typeface="+mj-lt"/>
              <a:buAutoNum type="alphaLcParenR"/>
            </a:pPr>
            <a:r>
              <a:rPr 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Not bad – but Peter must ensure there are adequate safeguards for EU data</a:t>
            </a:r>
            <a:r>
              <a:rPr lang="en-US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safeg</a:t>
            </a:r>
          </a:p>
          <a:p>
            <a:pPr marL="342900" indent="-342900">
              <a:spcAft>
                <a:spcPts val="1200"/>
              </a:spcAft>
              <a:buClr>
                <a:srgbClr val="2C68B1"/>
              </a:buClr>
              <a:buFont typeface="+mj-lt"/>
              <a:buAutoNum type="alphaLcParenR"/>
            </a:pPr>
            <a:r>
              <a:rPr lang="en-US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Poor – Peter must get consent from the supervisory authority first</a:t>
            </a:r>
            <a:endParaRPr lang="en-US" sz="1600" dirty="0">
              <a:solidFill>
                <a:srgbClr val="333538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1E4EAD3-78D6-4FD0-9589-855DEB03DA90}"/>
              </a:ext>
            </a:extLst>
          </p:cNvPr>
          <p:cNvSpPr/>
          <p:nvPr/>
        </p:nvSpPr>
        <p:spPr>
          <a:xfrm>
            <a:off x="8257308" y="2854036"/>
            <a:ext cx="3532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rgbClr val="13E248"/>
                </a:solidFill>
                <a:sym typeface="Wingdings"/>
              </a:rPr>
              <a:t>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7884756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pc="-150" dirty="0">
                <a:solidFill>
                  <a:srgbClr val="2C68B1"/>
                </a:solidFill>
              </a:rPr>
              <a:t>Our Data Protection Policy</a:t>
            </a:r>
            <a:endParaRPr lang="en-GB" sz="3200" spc="-150" dirty="0">
              <a:solidFill>
                <a:srgbClr val="2C68B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19</a:t>
            </a:fld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2C22C32-2664-4ADB-8D04-E31349BDF470}"/>
              </a:ext>
            </a:extLst>
          </p:cNvPr>
          <p:cNvSpPr/>
          <p:nvPr/>
        </p:nvSpPr>
        <p:spPr>
          <a:xfrm>
            <a:off x="838199" y="1283110"/>
            <a:ext cx="10311581" cy="19005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ts val="212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sz="20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What personal data we use and how</a:t>
            </a:r>
          </a:p>
          <a:p>
            <a:pPr marL="342900" indent="-342900">
              <a:lnSpc>
                <a:spcPts val="212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sz="20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Our rules and procedures – creating, storing, sharing and disposing of personal data safely</a:t>
            </a:r>
          </a:p>
          <a:p>
            <a:pPr marL="342900" indent="-342900">
              <a:lnSpc>
                <a:spcPts val="212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sz="20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Identifying our Data Protection Officer and how to contact them</a:t>
            </a:r>
          </a:p>
          <a:p>
            <a:pPr marL="342900" indent="-342900">
              <a:lnSpc>
                <a:spcPts val="2120"/>
              </a:lnSpc>
              <a:spcAft>
                <a:spcPts val="1200"/>
              </a:spcAft>
              <a:buClr>
                <a:srgbClr val="2C68B1"/>
              </a:buClr>
              <a:buFont typeface="+mj-lt"/>
              <a:buAutoNum type="arabicPeriod"/>
            </a:pPr>
            <a:r>
              <a:rPr lang="en-US" sz="2000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Requiring everyone to read and implement our Data Protection Policy</a:t>
            </a:r>
          </a:p>
        </p:txBody>
      </p:sp>
    </p:spTree>
    <p:extLst>
      <p:ext uri="{BB962C8B-B14F-4D97-AF65-F5344CB8AC3E}">
        <p14:creationId xmlns:p14="http://schemas.microsoft.com/office/powerpoint/2010/main" val="20015409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3200" spc="-150" dirty="0">
                <a:solidFill>
                  <a:srgbClr val="2C68B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20</a:t>
            </a:fld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19E6925-949B-41A4-BCA1-848519FED7BF}"/>
              </a:ext>
            </a:extLst>
          </p:cNvPr>
          <p:cNvSpPr txBox="1"/>
          <p:nvPr/>
        </p:nvSpPr>
        <p:spPr>
          <a:xfrm>
            <a:off x="838200" y="1150375"/>
            <a:ext cx="10326329" cy="24391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ts val="2120"/>
              </a:lnSpc>
              <a:spcAft>
                <a:spcPts val="1200"/>
              </a:spcAft>
              <a:buClr>
                <a:srgbClr val="13E248"/>
              </a:buClr>
              <a:buFont typeface="Wingdings" charset="2"/>
              <a:buChar char="ü"/>
            </a:pPr>
            <a:r>
              <a:rPr lang="en-US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Read our Company's Data Classification Policy – make sure you understand the rules and why they're important</a:t>
            </a:r>
          </a:p>
          <a:p>
            <a:pPr marL="342900" indent="-342900">
              <a:lnSpc>
                <a:spcPts val="2120"/>
              </a:lnSpc>
              <a:spcAft>
                <a:spcPts val="1200"/>
              </a:spcAft>
              <a:buClr>
                <a:srgbClr val="13E248"/>
              </a:buClr>
              <a:buFont typeface="Wingdings" charset="2"/>
              <a:buChar char="ü"/>
            </a:pPr>
            <a:r>
              <a:rPr lang="en-US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Follow our policies and rules whenever you use personal data – taking particular care to prevent unauthorised access, loss, theft or alteration</a:t>
            </a:r>
          </a:p>
          <a:p>
            <a:pPr marL="342900" indent="-342900">
              <a:lnSpc>
                <a:spcPts val="2120"/>
              </a:lnSpc>
              <a:spcAft>
                <a:spcPts val="1200"/>
              </a:spcAft>
              <a:buClr>
                <a:srgbClr val="13E248"/>
              </a:buClr>
              <a:buFont typeface="Wingdings" charset="2"/>
              <a:buChar char="ü"/>
            </a:pPr>
            <a:r>
              <a:rPr lang="en-US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Speak out promptly if you accidentally lose, delete or transfer personal data to someone else – our company  has just 72 hours to report it</a:t>
            </a:r>
          </a:p>
          <a:p>
            <a:pPr marL="342900" indent="-342900">
              <a:lnSpc>
                <a:spcPts val="2120"/>
              </a:lnSpc>
              <a:spcAft>
                <a:spcPts val="1200"/>
              </a:spcAft>
              <a:buClr>
                <a:srgbClr val="13E248"/>
              </a:buClr>
              <a:buFont typeface="Wingdings" charset="2"/>
              <a:buChar char="ü"/>
            </a:pPr>
            <a:r>
              <a:rPr lang="en-US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Talk to your manager or our Data Protection Officer if you have any questions or concerns</a:t>
            </a:r>
          </a:p>
        </p:txBody>
      </p:sp>
    </p:spTree>
    <p:extLst>
      <p:ext uri="{BB962C8B-B14F-4D97-AF65-F5344CB8AC3E}">
        <p14:creationId xmlns:p14="http://schemas.microsoft.com/office/powerpoint/2010/main" val="16434987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96266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3200" spc="-150" dirty="0">
                <a:solidFill>
                  <a:srgbClr val="2C68B1"/>
                </a:solidFill>
              </a:rPr>
              <a:t>Don’t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16345" y="6356350"/>
            <a:ext cx="4114800" cy="365125"/>
          </a:xfrm>
        </p:spPr>
        <p:txBody>
          <a:bodyPr/>
          <a:lstStyle/>
          <a:p>
            <a:r>
              <a:rPr lang="en-GB" dirty="0"/>
              <a:t>Copyright © 2022 Ahead MG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DD6ED-F778-4AF8-9BDF-BF87ACD332E4}" type="slidenum">
              <a:rPr lang="en-GB" smtClean="0"/>
              <a:t>21</a:t>
            </a:fld>
            <a:endParaRPr lang="en-GB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CE619E8-B684-42FE-98EE-71AAF1420433}"/>
              </a:ext>
            </a:extLst>
          </p:cNvPr>
          <p:cNvSpPr txBox="1"/>
          <p:nvPr/>
        </p:nvSpPr>
        <p:spPr>
          <a:xfrm>
            <a:off x="838200" y="1061884"/>
            <a:ext cx="991337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ts val="2120"/>
              </a:lnSpc>
              <a:spcAft>
                <a:spcPts val="1200"/>
              </a:spcAft>
              <a:buClr>
                <a:srgbClr val="FF0000"/>
              </a:buClr>
              <a:buFont typeface=".AppleSystemUIFont" charset="-120"/>
              <a:buChar char="x"/>
            </a:pPr>
            <a:r>
              <a:rPr lang="en-US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Keep using customers’ personal data for marketing if they ask you to stop</a:t>
            </a:r>
          </a:p>
          <a:p>
            <a:pPr marL="342900" indent="-342900">
              <a:lnSpc>
                <a:spcPts val="2120"/>
              </a:lnSpc>
              <a:spcAft>
                <a:spcPts val="1200"/>
              </a:spcAft>
              <a:buClr>
                <a:srgbClr val="FF0000"/>
              </a:buClr>
              <a:buFont typeface=".AppleSystemUIFont" charset="-120"/>
              <a:buChar char="x"/>
            </a:pPr>
            <a:r>
              <a:rPr lang="en-US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Transfer personal data outside the EU without ensuring there are adequate protections in place</a:t>
            </a:r>
          </a:p>
          <a:p>
            <a:pPr marL="342900" indent="-342900">
              <a:lnSpc>
                <a:spcPts val="2120"/>
              </a:lnSpc>
              <a:spcAft>
                <a:spcPts val="1200"/>
              </a:spcAft>
              <a:buClr>
                <a:srgbClr val="FF0000"/>
              </a:buClr>
              <a:buFont typeface=".AppleSystemUIFont" charset="-120"/>
              <a:buChar char="x"/>
            </a:pPr>
            <a:r>
              <a:rPr lang="en-US" dirty="0">
                <a:solidFill>
                  <a:srgbClr val="333538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Leave personal data lying around on a desk or unattended onscreen</a:t>
            </a:r>
          </a:p>
        </p:txBody>
      </p:sp>
    </p:spTree>
    <p:extLst>
      <p:ext uri="{BB962C8B-B14F-4D97-AF65-F5344CB8AC3E}">
        <p14:creationId xmlns:p14="http://schemas.microsoft.com/office/powerpoint/2010/main" val="3470202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9452681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Next steps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96006EE8-3A6F-4CB5-BC5E-E1EBF775982C}"/>
              </a:ext>
            </a:extLst>
          </p:cNvPr>
          <p:cNvSpPr/>
          <p:nvPr/>
        </p:nvSpPr>
        <p:spPr>
          <a:xfrm>
            <a:off x="304800" y="1447800"/>
            <a:ext cx="11582400" cy="1334988"/>
          </a:xfrm>
          <a:prstGeom prst="roundRect">
            <a:avLst>
              <a:gd name="adj" fmla="val 10000"/>
            </a:avLst>
          </a:prstGeom>
          <a:solidFill>
            <a:schemeClr val="bg2"/>
          </a:solidFill>
        </p:spPr>
        <p:style>
          <a:lnRef idx="0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3E9A40F7-DA01-432D-81F5-D62A6A997755}"/>
              </a:ext>
            </a:extLst>
          </p:cNvPr>
          <p:cNvGrpSpPr/>
          <p:nvPr/>
        </p:nvGrpSpPr>
        <p:grpSpPr>
          <a:xfrm>
            <a:off x="1846711" y="1447800"/>
            <a:ext cx="10040488" cy="1334988"/>
            <a:chOff x="1156433" y="427"/>
            <a:chExt cx="7530366" cy="1001241"/>
          </a:xfrm>
        </p:grpSpPr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83F16088-D911-411D-85B0-704BB4DF6B7B}"/>
                </a:ext>
              </a:extLst>
            </p:cNvPr>
            <p:cNvSpPr/>
            <p:nvPr/>
          </p:nvSpPr>
          <p:spPr>
            <a:xfrm>
              <a:off x="1156433" y="427"/>
              <a:ext cx="7530366" cy="1001241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18DB94B6-E496-4C0C-8F6A-641A58789AD4}"/>
                </a:ext>
              </a:extLst>
            </p:cNvPr>
            <p:cNvSpPr txBox="1"/>
            <p:nvPr/>
          </p:nvSpPr>
          <p:spPr>
            <a:xfrm>
              <a:off x="1156433" y="427"/>
              <a:ext cx="7530366" cy="1001241"/>
            </a:xfrm>
            <a:prstGeom prst="rect">
              <a:avLst/>
            </a:prstGeom>
            <a:solidFill>
              <a:srgbClr val="0070C0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1287" tIns="141287" rIns="141287" bIns="141287" numCol="1" spcCol="1270" anchor="ctr" anchorCtr="0">
              <a:noAutofit/>
            </a:bodyPr>
            <a:lstStyle/>
            <a:p>
              <a:pPr defTabSz="106677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20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Contact </a:t>
              </a:r>
              <a:r>
                <a:rPr lang="en-GB" sz="2000" b="1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management@aheadmg.com </a:t>
              </a:r>
              <a:r>
                <a:rPr lang="en-GB" sz="20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if you need information or guidance</a:t>
              </a:r>
              <a:endParaRPr lang="en-US" sz="20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B98C3BDA-4519-4CDF-8964-71B4D3AB0F81}"/>
              </a:ext>
            </a:extLst>
          </p:cNvPr>
          <p:cNvSpPr/>
          <p:nvPr/>
        </p:nvSpPr>
        <p:spPr>
          <a:xfrm>
            <a:off x="304800" y="3116536"/>
            <a:ext cx="11582400" cy="1334988"/>
          </a:xfrm>
          <a:prstGeom prst="roundRect">
            <a:avLst>
              <a:gd name="adj" fmla="val 10000"/>
            </a:avLst>
          </a:prstGeom>
          <a:solidFill>
            <a:schemeClr val="bg2"/>
          </a:solidFill>
        </p:spPr>
        <p:style>
          <a:lnRef idx="0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6291B5A5-C973-4F5E-AF03-B04956D74DD2}"/>
              </a:ext>
            </a:extLst>
          </p:cNvPr>
          <p:cNvGrpSpPr/>
          <p:nvPr/>
        </p:nvGrpSpPr>
        <p:grpSpPr>
          <a:xfrm>
            <a:off x="1846711" y="3116536"/>
            <a:ext cx="10040488" cy="1334988"/>
            <a:chOff x="1156433" y="1251979"/>
            <a:chExt cx="7530366" cy="1001241"/>
          </a:xfrm>
          <a:solidFill>
            <a:srgbClr val="0070C0"/>
          </a:solidFill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F913CC99-85D5-406E-8D5E-5DA9D5D2564B}"/>
                </a:ext>
              </a:extLst>
            </p:cNvPr>
            <p:cNvSpPr/>
            <p:nvPr/>
          </p:nvSpPr>
          <p:spPr>
            <a:xfrm>
              <a:off x="1156433" y="1251979"/>
              <a:ext cx="7530366" cy="1001241"/>
            </a:xfrm>
            <a:prstGeom prst="rect">
              <a:avLst/>
            </a:prstGeom>
            <a:grpFill/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948730B8-07CD-4BE9-A857-39B99A0030DB}"/>
                </a:ext>
              </a:extLst>
            </p:cNvPr>
            <p:cNvSpPr txBox="1"/>
            <p:nvPr/>
          </p:nvSpPr>
          <p:spPr>
            <a:xfrm>
              <a:off x="1156433" y="1251979"/>
              <a:ext cx="7530366" cy="1001241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1287" tIns="141287" rIns="141287" bIns="141287" numCol="1" spcCol="1270" anchor="ctr" anchorCtr="0">
              <a:noAutofit/>
            </a:bodyPr>
            <a:lstStyle/>
            <a:p>
              <a:pPr defTabSz="106677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20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Contact </a:t>
              </a:r>
              <a:r>
                <a:rPr lang="en-GB" sz="2000" b="1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management@aheadmg.com </a:t>
              </a:r>
              <a:r>
                <a:rPr lang="en-GB" sz="20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if you need to raise concerns</a:t>
              </a:r>
              <a:endParaRPr lang="en-US" sz="20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915E1DAD-C2A8-4D7C-B8EB-CB90D95EA3FF}"/>
              </a:ext>
            </a:extLst>
          </p:cNvPr>
          <p:cNvSpPr/>
          <p:nvPr/>
        </p:nvSpPr>
        <p:spPr>
          <a:xfrm>
            <a:off x="304800" y="4785270"/>
            <a:ext cx="11582400" cy="1334988"/>
          </a:xfrm>
          <a:prstGeom prst="roundRect">
            <a:avLst>
              <a:gd name="adj" fmla="val 10000"/>
            </a:avLst>
          </a:prstGeom>
          <a:solidFill>
            <a:schemeClr val="bg2"/>
          </a:solidFill>
        </p:spPr>
        <p:style>
          <a:lnRef idx="0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DFE5130C-0920-4E17-BED4-45170CDFB2FD}"/>
              </a:ext>
            </a:extLst>
          </p:cNvPr>
          <p:cNvGrpSpPr/>
          <p:nvPr/>
        </p:nvGrpSpPr>
        <p:grpSpPr>
          <a:xfrm>
            <a:off x="1846711" y="4785270"/>
            <a:ext cx="10040488" cy="1334988"/>
            <a:chOff x="1156433" y="2503530"/>
            <a:chExt cx="7530366" cy="1001241"/>
          </a:xfrm>
          <a:solidFill>
            <a:srgbClr val="0070C0"/>
          </a:solidFill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9F9F1AC4-89D9-4A13-A7A9-EAB6772B4A74}"/>
                </a:ext>
              </a:extLst>
            </p:cNvPr>
            <p:cNvSpPr/>
            <p:nvPr/>
          </p:nvSpPr>
          <p:spPr>
            <a:xfrm>
              <a:off x="1156433" y="2503530"/>
              <a:ext cx="7530366" cy="1001241"/>
            </a:xfrm>
            <a:prstGeom prst="rect">
              <a:avLst/>
            </a:prstGeom>
            <a:grpFill/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0F4AD8F5-EC5B-4F3F-A44F-D996D2A51FF0}"/>
                </a:ext>
              </a:extLst>
            </p:cNvPr>
            <p:cNvSpPr txBox="1"/>
            <p:nvPr/>
          </p:nvSpPr>
          <p:spPr>
            <a:xfrm>
              <a:off x="1156433" y="2503530"/>
              <a:ext cx="7530366" cy="1001241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1287" tIns="141287" rIns="141287" bIns="141287" numCol="1" spcCol="1270" anchor="ctr" anchorCtr="0">
              <a:noAutofit/>
            </a:bodyPr>
            <a:lstStyle/>
            <a:p>
              <a:pPr defTabSz="106677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20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Access self-study courses </a:t>
              </a:r>
              <a:r>
                <a:rPr lang="en-GB" sz="2000" b="1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www.AheadMG.com/training </a:t>
              </a:r>
              <a:r>
                <a:rPr lang="en-GB" sz="2000" dirty="0">
                  <a:solidFill>
                    <a:schemeClr val="bg1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for further training</a:t>
              </a:r>
              <a:endParaRPr lang="en-US" sz="2000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pic>
        <p:nvPicPr>
          <p:cNvPr id="4" name="Graphic 3" descr="Internet">
            <a:extLst>
              <a:ext uri="{FF2B5EF4-FFF2-40B4-BE49-F238E27FC236}">
                <a16:creationId xmlns:a16="http://schemas.microsoft.com/office/drawing/2014/main" id="{0C8F4B3C-4E79-4390-8B9E-D6B4341033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97749" y="1612697"/>
            <a:ext cx="914400" cy="914400"/>
          </a:xfrm>
          <a:prstGeom prst="rect">
            <a:avLst/>
          </a:prstGeom>
        </p:spPr>
      </p:pic>
      <p:pic>
        <p:nvPicPr>
          <p:cNvPr id="20" name="Graphic 19" descr="Internet">
            <a:extLst>
              <a:ext uri="{FF2B5EF4-FFF2-40B4-BE49-F238E27FC236}">
                <a16:creationId xmlns:a16="http://schemas.microsoft.com/office/drawing/2014/main" id="{D51B5E34-F86D-4F32-A078-BF0A202C14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6924" y="3326830"/>
            <a:ext cx="914400" cy="914400"/>
          </a:xfrm>
          <a:prstGeom prst="rect">
            <a:avLst/>
          </a:prstGeom>
        </p:spPr>
      </p:pic>
      <p:pic>
        <p:nvPicPr>
          <p:cNvPr id="18" name="Graphic 17" descr="Internet">
            <a:extLst>
              <a:ext uri="{FF2B5EF4-FFF2-40B4-BE49-F238E27FC236}">
                <a16:creationId xmlns:a16="http://schemas.microsoft.com/office/drawing/2014/main" id="{6FC31E02-F36C-440F-BFA4-1291CABA25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18884" y="4953000"/>
            <a:ext cx="914400" cy="9144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5013</TotalTime>
  <Words>1225</Words>
  <Application>Microsoft Office PowerPoint</Application>
  <PresentationFormat>Widescreen</PresentationFormat>
  <Paragraphs>192</Paragraphs>
  <Slides>23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3" baseType="lpstr">
      <vt:lpstr>.AppleSystemUIFont</vt:lpstr>
      <vt:lpstr>Arial</vt:lpstr>
      <vt:lpstr>Calibri</vt:lpstr>
      <vt:lpstr>Calibri Light</vt:lpstr>
      <vt:lpstr>Source Sans Pro</vt:lpstr>
      <vt:lpstr>Source Sans Pro Light</vt:lpstr>
      <vt:lpstr>Source Sans Pro Semibold</vt:lpstr>
      <vt:lpstr>Tahoma</vt:lpstr>
      <vt:lpstr>Wingdings</vt:lpstr>
      <vt:lpstr>Office Theme</vt:lpstr>
      <vt:lpstr>General Data Protection Regulations (GDPR)</vt:lpstr>
      <vt:lpstr>Learning Objectives</vt:lpstr>
      <vt:lpstr>What has changed?</vt:lpstr>
      <vt:lpstr>What is personal data? </vt:lpstr>
      <vt:lpstr>What constitutes personal data?</vt:lpstr>
      <vt:lpstr>What is personal data under GDPR?    </vt:lpstr>
      <vt:lpstr>Special categories of personal data </vt:lpstr>
      <vt:lpstr>Lawful processing </vt:lpstr>
      <vt:lpstr>What rights do data subjects have? </vt:lpstr>
      <vt:lpstr>Rights of individuals under GDPR</vt:lpstr>
      <vt:lpstr>When it goes wrong</vt:lpstr>
      <vt:lpstr>You make the call: Is it a breach?</vt:lpstr>
      <vt:lpstr>You make the call: Is it a breach?</vt:lpstr>
      <vt:lpstr>You make the call: Is it a breach?</vt:lpstr>
      <vt:lpstr>Data breach notifications</vt:lpstr>
      <vt:lpstr>Fines under GDPR</vt:lpstr>
      <vt:lpstr>Scenario 1 </vt:lpstr>
      <vt:lpstr>Scenario 2</vt:lpstr>
      <vt:lpstr>Our Data Protection Policy</vt:lpstr>
      <vt:lpstr>Do</vt:lpstr>
      <vt:lpstr>Don’t</vt:lpstr>
      <vt:lpstr>Any Questions?</vt:lpstr>
      <vt:lpstr>Next steps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Andy Ewell</dc:creator>
  <cp:lastModifiedBy>Donna Chapman</cp:lastModifiedBy>
  <cp:revision>47</cp:revision>
  <dcterms:created xsi:type="dcterms:W3CDTF">2021-02-12T13:09:34Z</dcterms:created>
  <dcterms:modified xsi:type="dcterms:W3CDTF">2022-03-29T15:09:40Z</dcterms:modified>
</cp:coreProperties>
</file>