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5"/>
  </p:notesMasterIdLst>
  <p:handoutMasterIdLst>
    <p:handoutMasterId r:id="rId26"/>
  </p:handoutMasterIdLst>
  <p:sldIdLst>
    <p:sldId id="258" r:id="rId2"/>
    <p:sldId id="264" r:id="rId3"/>
    <p:sldId id="326" r:id="rId4"/>
    <p:sldId id="327" r:id="rId5"/>
    <p:sldId id="328" r:id="rId6"/>
    <p:sldId id="329" r:id="rId7"/>
    <p:sldId id="330" r:id="rId8"/>
    <p:sldId id="331" r:id="rId9"/>
    <p:sldId id="332" r:id="rId10"/>
    <p:sldId id="333" r:id="rId11"/>
    <p:sldId id="335" r:id="rId12"/>
    <p:sldId id="320" r:id="rId13"/>
    <p:sldId id="321" r:id="rId14"/>
    <p:sldId id="322" r:id="rId15"/>
    <p:sldId id="323" r:id="rId16"/>
    <p:sldId id="324" r:id="rId17"/>
    <p:sldId id="297" r:id="rId18"/>
    <p:sldId id="298" r:id="rId19"/>
    <p:sldId id="299" r:id="rId20"/>
    <p:sldId id="300" r:id="rId21"/>
    <p:sldId id="301" r:id="rId22"/>
    <p:sldId id="334" r:id="rId23"/>
    <p:sldId id="26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68B1"/>
    <a:srgbClr val="036F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snapToGrid="0">
      <p:cViewPr varScale="1">
        <p:scale>
          <a:sx n="111" d="100"/>
          <a:sy n="111" d="100"/>
        </p:scale>
        <p:origin x="396" y="102"/>
      </p:cViewPr>
      <p:guideLst>
        <p:guide orient="horz" pos="2160"/>
        <p:guide pos="3840"/>
      </p:guideLst>
    </p:cSldViewPr>
  </p:slideViewPr>
  <p:notesTextViewPr>
    <p:cViewPr>
      <p:scale>
        <a:sx n="1" d="1"/>
        <a:sy n="1" d="1"/>
      </p:scale>
      <p:origin x="0" y="0"/>
    </p:cViewPr>
  </p:notesTextViewPr>
  <p:notesViewPr>
    <p:cSldViewPr snapToGrid="0">
      <p:cViewPr varScale="1">
        <p:scale>
          <a:sx n="101" d="100"/>
          <a:sy n="101" d="100"/>
        </p:scale>
        <p:origin x="355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BD81A18-D959-41FA-8130-7E8BC52A479B}" type="datetimeFigureOut">
              <a:rPr lang="en-GB" smtClean="0"/>
              <a:t>28/03/2022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2CB93D9-314F-4DE8-A56D-05C6971277B3}" type="slidenum">
              <a:rPr lang="en-GB" smtClean="0"/>
              <a:t>‹#›</a:t>
            </a:fld>
            <a:endParaRPr lang="en-GB"/>
          </a:p>
        </p:txBody>
      </p:sp>
    </p:spTree>
    <p:extLst>
      <p:ext uri="{BB962C8B-B14F-4D97-AF65-F5344CB8AC3E}">
        <p14:creationId xmlns:p14="http://schemas.microsoft.com/office/powerpoint/2010/main" val="36256540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3FAF17-530F-4CD1-B698-6FC9ABA0E6A4}" type="datetimeFigureOut">
              <a:rPr lang="en-GB" smtClean="0"/>
              <a:t>28/03/2022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DCB7D1-769A-4BAF-BA5C-DC78B849EC81}" type="slidenum">
              <a:rPr lang="en-GB" smtClean="0"/>
              <a:t>‹#›</a:t>
            </a:fld>
            <a:endParaRPr lang="en-GB"/>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1541" y="499290"/>
            <a:ext cx="1701949" cy="643710"/>
          </a:xfrm>
          <a:prstGeom prst="rect">
            <a:avLst/>
          </a:prstGeom>
        </p:spPr>
      </p:pic>
    </p:spTree>
    <p:extLst>
      <p:ext uri="{BB962C8B-B14F-4D97-AF65-F5344CB8AC3E}">
        <p14:creationId xmlns:p14="http://schemas.microsoft.com/office/powerpoint/2010/main" val="1818074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[Hold a discussion with delegates, canvassing opinion before continuing. What do you think?]</a:t>
            </a:r>
          </a:p>
        </p:txBody>
      </p:sp>
      <p:sp>
        <p:nvSpPr>
          <p:cNvPr id="4" name="Slide Number Placeholder 3"/>
          <p:cNvSpPr>
            <a:spLocks noGrp="1"/>
          </p:cNvSpPr>
          <p:nvPr>
            <p:ph type="sldNum" sz="quarter" idx="5"/>
          </p:nvPr>
        </p:nvSpPr>
        <p:spPr/>
        <p:txBody>
          <a:bodyPr/>
          <a:lstStyle/>
          <a:p>
            <a:fld id="{3E2579D6-803B-454A-8744-A8046C318F08}" type="slidenum">
              <a:rPr lang="en-GB" smtClean="0"/>
              <a:t>12</a:t>
            </a:fld>
            <a:endParaRPr lang="en-GB"/>
          </a:p>
        </p:txBody>
      </p:sp>
    </p:spTree>
    <p:extLst>
      <p:ext uri="{BB962C8B-B14F-4D97-AF65-F5344CB8AC3E}">
        <p14:creationId xmlns:p14="http://schemas.microsoft.com/office/powerpoint/2010/main" val="691472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Who is responsible for preventing modern slavery in our business and supply chains?</a:t>
            </a:r>
          </a:p>
          <a:p>
            <a:endParaRPr lang="en-GB" b="1" dirty="0"/>
          </a:p>
          <a:p>
            <a:r>
              <a:rPr lang="en-GB" b="0" dirty="0"/>
              <a:t>[Allow time for discussion and reading before clicking Next.]</a:t>
            </a:r>
          </a:p>
          <a:p>
            <a:endParaRPr lang="en-GB" b="0" dirty="0"/>
          </a:p>
          <a:p>
            <a:r>
              <a:rPr lang="en-GB" b="0" dirty="0"/>
              <a:t>We all have a role to play in preventing modern slavery. Let’s find out what you can do…</a:t>
            </a:r>
          </a:p>
        </p:txBody>
      </p:sp>
      <p:sp>
        <p:nvSpPr>
          <p:cNvPr id="4" name="Slide Number Placeholder 3"/>
          <p:cNvSpPr>
            <a:spLocks noGrp="1"/>
          </p:cNvSpPr>
          <p:nvPr>
            <p:ph type="sldNum" sz="quarter" idx="5"/>
          </p:nvPr>
        </p:nvSpPr>
        <p:spPr/>
        <p:txBody>
          <a:bodyPr/>
          <a:lstStyle/>
          <a:p>
            <a:fld id="{3E2579D6-803B-454A-8744-A8046C318F08}" type="slidenum">
              <a:rPr lang="en-GB" smtClean="0"/>
              <a:t>13</a:t>
            </a:fld>
            <a:endParaRPr lang="en-GB"/>
          </a:p>
        </p:txBody>
      </p:sp>
    </p:spTree>
    <p:extLst>
      <p:ext uri="{BB962C8B-B14F-4D97-AF65-F5344CB8AC3E}">
        <p14:creationId xmlns:p14="http://schemas.microsoft.com/office/powerpoint/2010/main" val="1690690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You have a duty to look out for and report possible cases of modern slavery with anyone associated with our company, including in our supply chains.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What should you look for? What signs might indicate someone could be a victim of modern slavery?</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[Hold a discussion first before clicking next and giving examples for each bullet.]</a:t>
            </a:r>
          </a:p>
          <a:p>
            <a:endParaRPr lang="en-GB" sz="1200" b="0" kern="1200" dirty="0">
              <a:solidFill>
                <a:schemeClr val="tx1"/>
              </a:solidFill>
              <a:effectLst/>
              <a:latin typeface="+mn-lt"/>
              <a:ea typeface="+mn-ea"/>
              <a:cs typeface="+mn-cs"/>
            </a:endParaRPr>
          </a:p>
          <a:p>
            <a:pPr marL="171450" indent="-171450">
              <a:buFont typeface="Arial" panose="020B0604020202020204" pitchFamily="34" charset="0"/>
              <a:buChar char="•"/>
            </a:pPr>
            <a:r>
              <a:rPr lang="en-GB" dirty="0"/>
              <a:t>Signs of physical or psychological abuse – </a:t>
            </a:r>
            <a:r>
              <a:rPr lang="en-GB" dirty="0" err="1"/>
              <a:t>eg</a:t>
            </a:r>
            <a:r>
              <a:rPr lang="en-GB" dirty="0"/>
              <a:t> injuries, bruises, nervous, withdrawn, fearful, avoids eye contact, is malnourished, lack of dental care or health care, etc</a:t>
            </a:r>
          </a:p>
          <a:p>
            <a:pPr marL="171450" indent="-171450">
              <a:buFont typeface="Arial" panose="020B0604020202020204" pitchFamily="34" charset="0"/>
              <a:buChar char="•"/>
            </a:pPr>
            <a:r>
              <a:rPr lang="en-GB" dirty="0"/>
              <a:t>Lack of personal documents – </a:t>
            </a:r>
            <a:r>
              <a:rPr lang="en-GB" dirty="0" err="1"/>
              <a:t>eg</a:t>
            </a:r>
            <a:r>
              <a:rPr lang="en-GB" dirty="0"/>
              <a:t> no ID or passport, no financial records, having no control over their money, etc</a:t>
            </a:r>
          </a:p>
          <a:p>
            <a:pPr marL="171450" indent="-171450">
              <a:buFont typeface="Arial" panose="020B0604020202020204" pitchFamily="34" charset="0"/>
              <a:buChar char="•"/>
            </a:pPr>
            <a:r>
              <a:rPr lang="en-GB" dirty="0"/>
              <a:t>Lack of personal effects – </a:t>
            </a:r>
            <a:r>
              <a:rPr lang="en-GB" dirty="0" err="1"/>
              <a:t>eg</a:t>
            </a:r>
            <a:r>
              <a:rPr lang="en-GB" dirty="0"/>
              <a:t> wearing the same clothes every day, which are dirty and/or unsuitable for the season or conditions, etc</a:t>
            </a:r>
          </a:p>
          <a:p>
            <a:pPr marL="171450" indent="-171450">
              <a:buFont typeface="Arial" panose="020B0604020202020204" pitchFamily="34" charset="0"/>
              <a:buChar char="•"/>
            </a:pPr>
            <a:r>
              <a:rPr lang="en-GB" dirty="0"/>
              <a:t>Poor living conditions – </a:t>
            </a:r>
            <a:r>
              <a:rPr lang="en-GB" dirty="0" err="1"/>
              <a:t>eg</a:t>
            </a:r>
            <a:r>
              <a:rPr lang="en-GB" dirty="0"/>
              <a:t> living in dirty, cramped or crowded conditions</a:t>
            </a:r>
          </a:p>
          <a:p>
            <a:pPr marL="171450" indent="-171450">
              <a:buFont typeface="Arial" panose="020B0604020202020204" pitchFamily="34" charset="0"/>
              <a:buChar char="•"/>
            </a:pPr>
            <a:r>
              <a:rPr lang="en-GB" dirty="0"/>
              <a:t>Restricted movement – </a:t>
            </a:r>
            <a:r>
              <a:rPr lang="en-GB" dirty="0" err="1"/>
              <a:t>eg</a:t>
            </a:r>
            <a:r>
              <a:rPr lang="en-GB" dirty="0"/>
              <a:t> being collected and dropped off every day, not being allowed to speak for themselves, always having someone else present, etc</a:t>
            </a:r>
          </a:p>
          <a:p>
            <a:pPr marL="171450" indent="-171450">
              <a:buFont typeface="Arial" panose="020B0604020202020204" pitchFamily="34" charset="0"/>
              <a:buChar char="•"/>
            </a:pPr>
            <a:r>
              <a:rPr lang="en-GB" dirty="0"/>
              <a:t>Isolation – </a:t>
            </a:r>
            <a:r>
              <a:rPr lang="en-GB" dirty="0" err="1"/>
              <a:t>eg</a:t>
            </a:r>
            <a:r>
              <a:rPr lang="en-GB" dirty="0"/>
              <a:t> lack of familiarity with their neighbourhood or where they work, being unable to travel alone, limited or no interaction with others, etc </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Victims may appear frightened, avoid eye contact and be reluctant to seek help, not knowing who they can trust. They may even refuse help from you, fearing deportation or violence to them or their families.</a:t>
            </a:r>
          </a:p>
        </p:txBody>
      </p:sp>
      <p:sp>
        <p:nvSpPr>
          <p:cNvPr id="4" name="Slide Number Placeholder 3"/>
          <p:cNvSpPr>
            <a:spLocks noGrp="1"/>
          </p:cNvSpPr>
          <p:nvPr>
            <p:ph type="sldNum" sz="quarter" idx="5"/>
          </p:nvPr>
        </p:nvSpPr>
        <p:spPr/>
        <p:txBody>
          <a:bodyPr/>
          <a:lstStyle/>
          <a:p>
            <a:fld id="{3E2579D6-803B-454A-8744-A8046C318F08}" type="slidenum">
              <a:rPr lang="en-GB" smtClean="0"/>
              <a:t>14</a:t>
            </a:fld>
            <a:endParaRPr lang="en-GB"/>
          </a:p>
        </p:txBody>
      </p:sp>
    </p:spTree>
    <p:extLst>
      <p:ext uri="{BB962C8B-B14F-4D97-AF65-F5344CB8AC3E}">
        <p14:creationId xmlns:p14="http://schemas.microsoft.com/office/powerpoint/2010/main" val="2140522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baseline="0" dirty="0"/>
              <a:t>Look at this example and decide whether it is suspicious or not.</a:t>
            </a:r>
          </a:p>
          <a:p>
            <a:endParaRPr lang="en-GB" b="0" baseline="0" dirty="0"/>
          </a:p>
          <a:p>
            <a:r>
              <a:rPr lang="en-GB" b="0" baseline="0" dirty="0"/>
              <a:t>[Show each one in turn and allow time for reading and making a decision before clicking Next.]</a:t>
            </a:r>
          </a:p>
          <a:p>
            <a:endParaRPr lang="en-GB" b="0" baseline="0" dirty="0"/>
          </a:p>
          <a:p>
            <a:r>
              <a:rPr lang="en-GB" b="1" baseline="0" dirty="0"/>
              <a:t>Be vigilant and watch out for potential signs of slavery.</a:t>
            </a:r>
          </a:p>
          <a:p>
            <a:endParaRPr lang="en-GB" b="0" baseline="0" dirty="0"/>
          </a:p>
          <a:p>
            <a:r>
              <a:rPr lang="en-GB" dirty="0"/>
              <a:t>[Optional content – time permitting.]</a:t>
            </a:r>
          </a:p>
          <a:p>
            <a:r>
              <a:rPr lang="en-GB" b="0" baseline="0" dirty="0"/>
              <a:t>Remember there may be signs in your local community too. For example:</a:t>
            </a:r>
          </a:p>
          <a:p>
            <a:endParaRPr lang="en-GB" b="0" baseline="0" dirty="0"/>
          </a:p>
          <a:p>
            <a:pPr marL="171450" indent="-171450">
              <a:buFont typeface="Arial" panose="020B0604020202020204" pitchFamily="34" charset="0"/>
              <a:buChar char="•"/>
            </a:pPr>
            <a:r>
              <a:rPr lang="en-GB" b="0" baseline="0" dirty="0"/>
              <a:t>People who never come out of a house without a guardian present and have limited English</a:t>
            </a:r>
          </a:p>
          <a:p>
            <a:pPr marL="171450" indent="-171450">
              <a:buFont typeface="Arial" panose="020B0604020202020204" pitchFamily="34" charset="0"/>
              <a:buChar char="•"/>
            </a:pPr>
            <a:r>
              <a:rPr lang="en-GB" b="0" baseline="0" dirty="0"/>
              <a:t>Faces at the windows of a property who you never see outside</a:t>
            </a:r>
          </a:p>
          <a:p>
            <a:pPr marL="171450" indent="-171450">
              <a:buFont typeface="Arial" panose="020B0604020202020204" pitchFamily="34" charset="0"/>
              <a:buChar char="•"/>
            </a:pPr>
            <a:r>
              <a:rPr lang="en-GB" b="0" baseline="0" dirty="0"/>
              <a:t>Minibuses or vans collecting foreign workers at unusual times</a:t>
            </a:r>
          </a:p>
          <a:p>
            <a:pPr marL="171450" indent="-171450">
              <a:buFont typeface="Arial" panose="020B0604020202020204" pitchFamily="34" charset="0"/>
              <a:buChar char="•"/>
            </a:pPr>
            <a:r>
              <a:rPr lang="en-GB" b="0" baseline="0" dirty="0"/>
              <a:t>Children being collected from school by different people who are unrelated to them</a:t>
            </a:r>
          </a:p>
          <a:p>
            <a:pPr marL="171450" indent="-171450">
              <a:buFont typeface="Arial" panose="020B0604020202020204" pitchFamily="34" charset="0"/>
              <a:buChar char="•"/>
            </a:pPr>
            <a:r>
              <a:rPr lang="en-GB" b="0" baseline="0" dirty="0"/>
              <a:t>Teenage girls being driven by older men who are not related</a:t>
            </a:r>
          </a:p>
          <a:p>
            <a:pPr marL="171450" indent="-171450">
              <a:buFont typeface="Arial" panose="020B0604020202020204" pitchFamily="34" charset="0"/>
              <a:buChar char="•"/>
            </a:pPr>
            <a:r>
              <a:rPr lang="en-GB" b="0" baseline="0" dirty="0"/>
              <a:t>An overcrowded property with frequent visitors that are often in a poor state of repair – </a:t>
            </a:r>
            <a:r>
              <a:rPr lang="en-GB" dirty="0"/>
              <a:t>perhaps </a:t>
            </a:r>
            <a:r>
              <a:rPr lang="en-GB" b="0" baseline="0" dirty="0"/>
              <a:t>with the letterbox blocked and CCTV outside</a:t>
            </a:r>
          </a:p>
        </p:txBody>
      </p:sp>
      <p:sp>
        <p:nvSpPr>
          <p:cNvPr id="4" name="Slide Number Placeholder 3"/>
          <p:cNvSpPr>
            <a:spLocks noGrp="1"/>
          </p:cNvSpPr>
          <p:nvPr>
            <p:ph type="sldNum" sz="quarter" idx="5"/>
          </p:nvPr>
        </p:nvSpPr>
        <p:spPr/>
        <p:txBody>
          <a:bodyPr/>
          <a:lstStyle/>
          <a:p>
            <a:fld id="{3E2579D6-803B-454A-8744-A8046C318F08}" type="slidenum">
              <a:rPr lang="en-GB" smtClean="0"/>
              <a:t>15</a:t>
            </a:fld>
            <a:endParaRPr lang="en-GB"/>
          </a:p>
        </p:txBody>
      </p:sp>
    </p:spTree>
    <p:extLst>
      <p:ext uri="{BB962C8B-B14F-4D97-AF65-F5344CB8AC3E}">
        <p14:creationId xmlns:p14="http://schemas.microsoft.com/office/powerpoint/2010/main" val="848062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What should you do if you notice signs of modern slavery?</a:t>
            </a:r>
          </a:p>
          <a:p>
            <a:endParaRPr lang="en-GB" b="1" dirty="0"/>
          </a:p>
          <a:p>
            <a:r>
              <a:rPr lang="en-GB" b="0" dirty="0"/>
              <a:t>[Allow time for discussion and reading before clicking next.]</a:t>
            </a:r>
          </a:p>
          <a:p>
            <a:endParaRPr lang="en-GB" b="1" dirty="0"/>
          </a:p>
          <a:p>
            <a:r>
              <a:rPr lang="en-GB" b="1" dirty="0"/>
              <a:t>I</a:t>
            </a:r>
            <a:r>
              <a:rPr lang="en-US" b="1" dirty="0"/>
              <a:t>f you spot any signs of slavery, it’s very important that you do not attempt to investigate or confront those responsible.</a:t>
            </a:r>
          </a:p>
          <a:p>
            <a:endParaRPr lang="en-US" b="1" dirty="0"/>
          </a:p>
          <a:p>
            <a:r>
              <a:rPr lang="en-US" dirty="0"/>
              <a:t>This will only tip off the perpetrator and </a:t>
            </a:r>
            <a:r>
              <a:rPr lang="en-US" dirty="0" err="1"/>
              <a:t>jeopardise</a:t>
            </a:r>
            <a:r>
              <a:rPr lang="en-US" dirty="0"/>
              <a:t> the victim’s safety.</a:t>
            </a:r>
          </a:p>
          <a:p>
            <a:endParaRPr lang="en-US" b="1" dirty="0"/>
          </a:p>
          <a:p>
            <a:r>
              <a:rPr lang="en-US" dirty="0"/>
              <a:t>Instead, just report it to your manager or a Legal and Compliance officer. Remember, traffickers are dangerous criminals so don’t put yourself at risk.</a:t>
            </a:r>
          </a:p>
        </p:txBody>
      </p:sp>
      <p:sp>
        <p:nvSpPr>
          <p:cNvPr id="4" name="Slide Number Placeholder 3"/>
          <p:cNvSpPr>
            <a:spLocks noGrp="1"/>
          </p:cNvSpPr>
          <p:nvPr>
            <p:ph type="sldNum" sz="quarter" idx="5"/>
          </p:nvPr>
        </p:nvSpPr>
        <p:spPr/>
        <p:txBody>
          <a:bodyPr/>
          <a:lstStyle/>
          <a:p>
            <a:fld id="{3E2579D6-803B-454A-8744-A8046C318F08}" type="slidenum">
              <a:rPr lang="en-GB" smtClean="0"/>
              <a:t>16</a:t>
            </a:fld>
            <a:endParaRPr lang="en-GB"/>
          </a:p>
        </p:txBody>
      </p:sp>
    </p:spTree>
    <p:extLst>
      <p:ext uri="{BB962C8B-B14F-4D97-AF65-F5344CB8AC3E}">
        <p14:creationId xmlns:p14="http://schemas.microsoft.com/office/powerpoint/2010/main" val="1285192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Maria is a nurse in an NHS hospital. </a:t>
            </a:r>
          </a:p>
          <a:p>
            <a:endParaRPr lang="en-GB" baseline="0" dirty="0"/>
          </a:p>
          <a:p>
            <a:r>
              <a:rPr lang="en-GB" baseline="0" dirty="0"/>
              <a:t>A young female is brought in by her brother for treatment. She’s very withdrawn. Her brother says she speaks very little English and </a:t>
            </a:r>
            <a:r>
              <a:rPr lang="en-GB" dirty="0"/>
              <a:t>is somewhat domineering.</a:t>
            </a:r>
            <a:endParaRPr lang="en-GB" baseline="0" dirty="0"/>
          </a:p>
          <a:p>
            <a:endParaRPr lang="en-GB" baseline="0" dirty="0"/>
          </a:p>
          <a:p>
            <a:r>
              <a:rPr lang="en-GB" baseline="0" dirty="0"/>
              <a:t>Maria notices a number of older injuries on her patient’s body. Her clothes are dirty and broken, and she has poor hygiene. Maria suspects she may be a victim of modern slavery as she cannot describe her neighbourhood or tell her where she lives.</a:t>
            </a:r>
          </a:p>
          <a:p>
            <a:endParaRPr lang="en-GB" baseline="0" dirty="0"/>
          </a:p>
          <a:p>
            <a:r>
              <a:rPr lang="en-GB" b="1" baseline="0" dirty="0"/>
              <a:t>What should she do?</a:t>
            </a:r>
          </a:p>
          <a:p>
            <a:r>
              <a:rPr lang="en-GB"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[Allow for discussion and thinking time before</a:t>
            </a:r>
            <a:r>
              <a:rPr lang="en-GB" baseline="0" dirty="0"/>
              <a:t> clicking next again]</a:t>
            </a:r>
            <a:endParaRPr lang="en-GB" dirty="0"/>
          </a:p>
          <a:p>
            <a:endParaRPr lang="en-GB" baseline="0" dirty="0"/>
          </a:p>
          <a:p>
            <a:r>
              <a:rPr lang="en-GB" b="1" baseline="0" dirty="0"/>
              <a:t>Maria must not put herself in danger or tip off her patient’s brother. It’s best to report her concerns immediately to her manager or Legal/Compliance.</a:t>
            </a:r>
          </a:p>
        </p:txBody>
      </p:sp>
      <p:sp>
        <p:nvSpPr>
          <p:cNvPr id="4" name="Slide Number Placeholder 3"/>
          <p:cNvSpPr>
            <a:spLocks noGrp="1"/>
          </p:cNvSpPr>
          <p:nvPr>
            <p:ph type="sldNum" sz="quarter" idx="5"/>
          </p:nvPr>
        </p:nvSpPr>
        <p:spPr/>
        <p:txBody>
          <a:bodyPr/>
          <a:lstStyle/>
          <a:p>
            <a:fld id="{3E2579D6-803B-454A-8744-A8046C318F08}" type="slidenum">
              <a:rPr lang="en-GB" smtClean="0"/>
              <a:t>17</a:t>
            </a:fld>
            <a:endParaRPr lang="en-GB"/>
          </a:p>
        </p:txBody>
      </p:sp>
    </p:spTree>
    <p:extLst>
      <p:ext uri="{BB962C8B-B14F-4D97-AF65-F5344CB8AC3E}">
        <p14:creationId xmlns:p14="http://schemas.microsoft.com/office/powerpoint/2010/main" val="3356970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err="1"/>
              <a:t>Ashar</a:t>
            </a:r>
            <a:r>
              <a:rPr lang="en-GB" baseline="0" dirty="0"/>
              <a:t> walks along the same street every day taking his kids to school. There’s a house on the corner where the curtains are always drawn, day and night. </a:t>
            </a:r>
          </a:p>
          <a:p>
            <a:endParaRPr lang="en-GB" baseline="0" dirty="0"/>
          </a:p>
          <a:p>
            <a:r>
              <a:rPr lang="en-GB" baseline="0" dirty="0"/>
              <a:t>He’s not sure who lives there. But, there are lots of visitors at unsocial hours. The letterbox is blocked and there are CCTV cameras outside. Odd, he thinks, as the place looks so neglected.</a:t>
            </a:r>
          </a:p>
          <a:p>
            <a:endParaRPr lang="en-GB" baseline="0" dirty="0"/>
          </a:p>
          <a:p>
            <a:r>
              <a:rPr lang="en-GB" baseline="0" dirty="0"/>
              <a:t>He’s occasionally seen faces at the window but he’s never seen the women outside.</a:t>
            </a:r>
          </a:p>
          <a:p>
            <a:endParaRPr lang="en-GB" baseline="0" dirty="0"/>
          </a:p>
          <a:p>
            <a:r>
              <a:rPr lang="en-GB" b="1" baseline="0" dirty="0"/>
              <a:t>What should he do?</a:t>
            </a:r>
          </a:p>
          <a:p>
            <a:r>
              <a:rPr lang="en-GB"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[Allow for discussion and thinking time before</a:t>
            </a:r>
            <a:r>
              <a:rPr lang="en-GB" baseline="0" dirty="0"/>
              <a:t> clicking next again]</a:t>
            </a:r>
            <a:endParaRPr lang="en-GB" dirty="0"/>
          </a:p>
          <a:p>
            <a:endParaRPr lang="en-GB" baseline="0" dirty="0"/>
          </a:p>
          <a:p>
            <a:r>
              <a:rPr lang="en-GB" b="1" baseline="0" dirty="0"/>
              <a:t>Traffickers are organised criminals and can be extremely dangerous. The best course of action here is to report his concerns immediately to the Modern Slavery Helpline (08000 121 700) or the police.</a:t>
            </a:r>
          </a:p>
        </p:txBody>
      </p:sp>
      <p:sp>
        <p:nvSpPr>
          <p:cNvPr id="4" name="Slide Number Placeholder 3"/>
          <p:cNvSpPr>
            <a:spLocks noGrp="1"/>
          </p:cNvSpPr>
          <p:nvPr>
            <p:ph type="sldNum" sz="quarter" idx="5"/>
          </p:nvPr>
        </p:nvSpPr>
        <p:spPr/>
        <p:txBody>
          <a:bodyPr/>
          <a:lstStyle/>
          <a:p>
            <a:fld id="{3E2579D6-803B-454A-8744-A8046C318F08}" type="slidenum">
              <a:rPr lang="en-GB" smtClean="0"/>
              <a:t>18</a:t>
            </a:fld>
            <a:endParaRPr lang="en-GB"/>
          </a:p>
        </p:txBody>
      </p:sp>
    </p:spTree>
    <p:extLst>
      <p:ext uri="{BB962C8B-B14F-4D97-AF65-F5344CB8AC3E}">
        <p14:creationId xmlns:p14="http://schemas.microsoft.com/office/powerpoint/2010/main" val="39164823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Anti-Slavery and Human Trafficking Policy </a:t>
            </a:r>
            <a:r>
              <a:rPr lang="en-GB" sz="1200" kern="1200" dirty="0">
                <a:solidFill>
                  <a:schemeClr val="tx1"/>
                </a:solidFill>
                <a:latin typeface="+mn-lt"/>
                <a:ea typeface="+mn-ea"/>
                <a:cs typeface="+mn-cs"/>
              </a:rPr>
              <a:t>sets out our rules, processes and procedures.</a:t>
            </a:r>
            <a:endParaRPr lang="en-GB" dirty="0"/>
          </a:p>
          <a:p>
            <a:endParaRPr lang="en-GB" dirty="0"/>
          </a:p>
          <a:p>
            <a:r>
              <a:rPr lang="en-GB" sz="1200" kern="1200" dirty="0">
                <a:solidFill>
                  <a:schemeClr val="tx1"/>
                </a:solidFill>
                <a:latin typeface="+mn-lt"/>
                <a:ea typeface="+mn-ea"/>
                <a:cs typeface="+mn-cs"/>
              </a:rPr>
              <a:t>We demonstrate our commitment to combatting slavery and human trafficking by: </a:t>
            </a:r>
          </a:p>
          <a:p>
            <a:endParaRPr lang="en-GB" sz="1200" kern="1200" dirty="0">
              <a:solidFill>
                <a:schemeClr val="tx1"/>
              </a:solidFill>
              <a:latin typeface="+mn-lt"/>
              <a:ea typeface="+mn-ea"/>
              <a:cs typeface="+mn-cs"/>
            </a:endParaRPr>
          </a:p>
          <a:p>
            <a:pPr marL="171450" indent="-171450">
              <a:buFont typeface="Arial" panose="020B0604020202020204" pitchFamily="34" charset="0"/>
              <a:buChar char="•"/>
            </a:pPr>
            <a:r>
              <a:rPr lang="en-GB" dirty="0"/>
              <a:t>Providing information and training – to raise awareness</a:t>
            </a:r>
          </a:p>
          <a:p>
            <a:pPr marL="171450" indent="-171450">
              <a:buFont typeface="Arial" panose="020B0604020202020204" pitchFamily="34" charset="0"/>
              <a:buChar char="•"/>
            </a:pPr>
            <a:r>
              <a:rPr lang="en-GB" dirty="0"/>
              <a:t>Identifying parts of our business and supply chain where there is a risk of slavery or human trafficking</a:t>
            </a:r>
          </a:p>
          <a:p>
            <a:pPr marL="171450" indent="-171450">
              <a:buFont typeface="Arial" panose="020B0604020202020204" pitchFamily="34" charset="0"/>
              <a:buChar char="•"/>
            </a:pPr>
            <a:r>
              <a:rPr lang="en-GB" dirty="0"/>
              <a:t>Implementing systems and controls to manage the risks</a:t>
            </a:r>
          </a:p>
          <a:p>
            <a:pPr marL="171450" indent="-171450">
              <a:buFont typeface="Arial" panose="020B0604020202020204" pitchFamily="34" charset="0"/>
              <a:buChar char="•"/>
            </a:pPr>
            <a:r>
              <a:rPr lang="en-GB" dirty="0"/>
              <a:t>Conducting due diligence in relation to slavery and human trafficking in our business and supply chains</a:t>
            </a:r>
          </a:p>
          <a:p>
            <a:pPr marL="171450" indent="-171450">
              <a:buFont typeface="Arial" panose="020B0604020202020204" pitchFamily="34" charset="0"/>
              <a:buChar char="•"/>
            </a:pPr>
            <a:r>
              <a:rPr lang="en-GB" dirty="0"/>
              <a:t>Assessing our effectiveness in preventing slavery and human trafficking in our business and supply chains, using performance indicators</a:t>
            </a:r>
          </a:p>
          <a:p>
            <a:pPr marL="171450" indent="-171450">
              <a:buFont typeface="Arial" panose="020B0604020202020204" pitchFamily="34" charset="0"/>
              <a:buChar char="•"/>
            </a:pPr>
            <a:r>
              <a:rPr lang="en-GB" dirty="0"/>
              <a:t>Requiring everyone to read and implement our Anti-Slavery and Human Trafficking Policy</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[As an add-on, provide everyone with a copy of your Anti-Slavery and Human Trafficking Policy and explain the key points. You might also introduce anyone specifically appointed with responsibility for this in the session giving them a 5-min slot to explain their work and offer advice.]</a:t>
            </a:r>
          </a:p>
        </p:txBody>
      </p:sp>
      <p:sp>
        <p:nvSpPr>
          <p:cNvPr id="4" name="Slide Number Placeholder 3"/>
          <p:cNvSpPr>
            <a:spLocks noGrp="1"/>
          </p:cNvSpPr>
          <p:nvPr>
            <p:ph type="sldNum" sz="quarter" idx="5"/>
          </p:nvPr>
        </p:nvSpPr>
        <p:spPr/>
        <p:txBody>
          <a:bodyPr/>
          <a:lstStyle/>
          <a:p>
            <a:fld id="{3E2579D6-803B-454A-8744-A8046C318F08}" type="slidenum">
              <a:rPr lang="en-GB" smtClean="0"/>
              <a:t>19</a:t>
            </a:fld>
            <a:endParaRPr lang="en-GB"/>
          </a:p>
        </p:txBody>
      </p:sp>
    </p:spTree>
    <p:extLst>
      <p:ext uri="{BB962C8B-B14F-4D97-AF65-F5344CB8AC3E}">
        <p14:creationId xmlns:p14="http://schemas.microsoft.com/office/powerpoint/2010/main" val="3370189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can’t do this alone. Here's what you should do:</a:t>
            </a:r>
          </a:p>
          <a:p>
            <a:endParaRPr lang="en-GB" dirty="0"/>
          </a:p>
          <a:p>
            <a:pPr marL="171450" indent="-171450" algn="l" fontAlgn="t">
              <a:buFont typeface="Arial" panose="020B0604020202020204" pitchFamily="34" charset="0"/>
              <a:buChar char="•"/>
            </a:pPr>
            <a:r>
              <a:rPr lang="en-GB" dirty="0"/>
              <a:t>Read our Company's Anti-Slavery and Human Trafficking Policy – make sure you understand our rules and know what is expected of you</a:t>
            </a:r>
          </a:p>
          <a:p>
            <a:pPr marL="171450" lvl="0" indent="-171450" algn="l">
              <a:buFont typeface="Arial" panose="020B0604020202020204" pitchFamily="34" charset="0"/>
              <a:buChar char="•"/>
            </a:pPr>
            <a:r>
              <a:rPr lang="en-GB" dirty="0"/>
              <a:t>Be vigilant - watch out for signs of modern slavery, including physical and psychological signs</a:t>
            </a:r>
          </a:p>
          <a:p>
            <a:pPr marL="171450" lvl="0" indent="-171450" algn="l">
              <a:buFont typeface="Arial" panose="020B0604020202020204" pitchFamily="34" charset="0"/>
              <a:buChar char="•"/>
            </a:pPr>
            <a:r>
              <a:rPr lang="en-GB" dirty="0"/>
              <a:t>Report any issues or concerns immediately to your manager or Legal/Compliance</a:t>
            </a:r>
          </a:p>
        </p:txBody>
      </p:sp>
      <p:sp>
        <p:nvSpPr>
          <p:cNvPr id="4" name="Slide Number Placeholder 3"/>
          <p:cNvSpPr>
            <a:spLocks noGrp="1"/>
          </p:cNvSpPr>
          <p:nvPr>
            <p:ph type="sldNum" sz="quarter" idx="5"/>
          </p:nvPr>
        </p:nvSpPr>
        <p:spPr/>
        <p:txBody>
          <a:bodyPr/>
          <a:lstStyle/>
          <a:p>
            <a:fld id="{3E2579D6-803B-454A-8744-A8046C318F08}" type="slidenum">
              <a:rPr lang="en-GB" smtClean="0"/>
              <a:t>20</a:t>
            </a:fld>
            <a:endParaRPr lang="en-GB"/>
          </a:p>
        </p:txBody>
      </p:sp>
    </p:spTree>
    <p:extLst>
      <p:ext uri="{BB962C8B-B14F-4D97-AF65-F5344CB8AC3E}">
        <p14:creationId xmlns:p14="http://schemas.microsoft.com/office/powerpoint/2010/main" val="1866977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Don't:</a:t>
            </a:r>
          </a:p>
          <a:p>
            <a:endParaRPr lang="en-GB" dirty="0"/>
          </a:p>
          <a:p>
            <a:pPr marL="171450" indent="-171450">
              <a:buFont typeface="Arial" panose="020B0604020202020204" pitchFamily="34" charset="0"/>
              <a:buChar char="•"/>
            </a:pPr>
            <a:r>
              <a:rPr lang="en-GB" dirty="0"/>
              <a:t>Confront perpetrators of slavery or trafficking – they are dangerous criminals and should not be approached</a:t>
            </a:r>
          </a:p>
          <a:p>
            <a:pPr marL="171450" indent="-171450">
              <a:buFont typeface="Arial" panose="020B0604020202020204" pitchFamily="34" charset="0"/>
              <a:buChar char="•"/>
            </a:pPr>
            <a:r>
              <a:rPr lang="en-GB" dirty="0"/>
              <a:t>Try to gather evidence – this may tip off the perpetrator and put the victims at greater risk</a:t>
            </a:r>
          </a:p>
          <a:p>
            <a:pPr marL="171450" indent="-171450">
              <a:buFont typeface="Arial" panose="020B0604020202020204" pitchFamily="34" charset="0"/>
              <a:buChar char="•"/>
            </a:pPr>
            <a:r>
              <a:rPr lang="en-GB" dirty="0"/>
              <a:t>Wait for someone else to report it – take responsibility yourself</a:t>
            </a:r>
          </a:p>
          <a:p>
            <a:pPr marL="171450" indent="-171450">
              <a:buFont typeface="Arial" panose="020B0604020202020204" pitchFamily="34" charset="0"/>
              <a:buChar char="•"/>
            </a:pPr>
            <a:r>
              <a:rPr lang="en-GB" dirty="0"/>
              <a:t>Do anything to compromise your own or others’ safety</a:t>
            </a:r>
          </a:p>
        </p:txBody>
      </p:sp>
      <p:sp>
        <p:nvSpPr>
          <p:cNvPr id="4" name="Slide Number Placeholder 3"/>
          <p:cNvSpPr>
            <a:spLocks noGrp="1"/>
          </p:cNvSpPr>
          <p:nvPr>
            <p:ph type="sldNum" sz="quarter" idx="5"/>
          </p:nvPr>
        </p:nvSpPr>
        <p:spPr/>
        <p:txBody>
          <a:bodyPr/>
          <a:lstStyle/>
          <a:p>
            <a:fld id="{3E2579D6-803B-454A-8744-A8046C318F08}" type="slidenum">
              <a:rPr lang="en-GB" smtClean="0"/>
              <a:t>21</a:t>
            </a:fld>
            <a:endParaRPr lang="en-GB"/>
          </a:p>
        </p:txBody>
      </p:sp>
    </p:spTree>
    <p:extLst>
      <p:ext uri="{BB962C8B-B14F-4D97-AF65-F5344CB8AC3E}">
        <p14:creationId xmlns:p14="http://schemas.microsoft.com/office/powerpoint/2010/main" val="2173089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You can get more help and information on this issue from these contacts.</a:t>
            </a:r>
          </a:p>
          <a:p>
            <a:endParaRPr lang="en-GB" dirty="0"/>
          </a:p>
          <a:p>
            <a:r>
              <a:rPr lang="en-GB" dirty="0"/>
              <a:t>Or, for a more in-depth look at this topic, access our self-study course.</a:t>
            </a:r>
          </a:p>
        </p:txBody>
      </p:sp>
      <p:sp>
        <p:nvSpPr>
          <p:cNvPr id="4" name="Slide Number Placeholder 3"/>
          <p:cNvSpPr>
            <a:spLocks noGrp="1"/>
          </p:cNvSpPr>
          <p:nvPr>
            <p:ph type="sldNum" sz="quarter" idx="10"/>
          </p:nvPr>
        </p:nvSpPr>
        <p:spPr/>
        <p:txBody>
          <a:bodyPr/>
          <a:lstStyle/>
          <a:p>
            <a:fld id="{F583E5AE-30F5-4696-BF79-2FDA039415AD}" type="slidenum">
              <a:rPr lang="en-GB" smtClean="0"/>
              <a:pPr/>
              <a:t>23</a:t>
            </a:fld>
            <a:endParaRPr lang="en-GB" dirty="0"/>
          </a:p>
        </p:txBody>
      </p:sp>
    </p:spTree>
    <p:extLst>
      <p:ext uri="{BB962C8B-B14F-4D97-AF65-F5344CB8AC3E}">
        <p14:creationId xmlns:p14="http://schemas.microsoft.com/office/powerpoint/2010/main" val="10672037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46947"/>
            <a:ext cx="9144000" cy="1665115"/>
          </a:xfrm>
        </p:spPr>
        <p:txBody>
          <a:bodyPr anchor="b">
            <a:normAutofit/>
          </a:bodyPr>
          <a:lstStyle>
            <a:lvl1pPr algn="ctr">
              <a:defRPr sz="5400"/>
            </a:lvl1pPr>
          </a:lstStyle>
          <a:p>
            <a:r>
              <a:rPr lang="en-US"/>
              <a:t>Click to edit Master title style</a:t>
            </a:r>
            <a:endParaRPr lang="en-GB" dirty="0"/>
          </a:p>
        </p:txBody>
      </p:sp>
      <p:sp>
        <p:nvSpPr>
          <p:cNvPr id="3" name="Subtitle 2"/>
          <p:cNvSpPr>
            <a:spLocks noGrp="1"/>
          </p:cNvSpPr>
          <p:nvPr>
            <p:ph type="subTitle" idx="1"/>
          </p:nvPr>
        </p:nvSpPr>
        <p:spPr>
          <a:xfrm>
            <a:off x="1524000" y="4364033"/>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p>
            <a:fld id="{DE4498B5-B178-4C8D-BB89-288B4A4CBF7E}" type="datetime1">
              <a:rPr lang="en-GB" smtClean="0"/>
              <a:t>28/03/2022</a:t>
            </a:fld>
            <a:endParaRPr lang="en-GB"/>
          </a:p>
        </p:txBody>
      </p:sp>
      <p:sp>
        <p:nvSpPr>
          <p:cNvPr id="5" name="Footer Placeholder 4"/>
          <p:cNvSpPr>
            <a:spLocks noGrp="1"/>
          </p:cNvSpPr>
          <p:nvPr>
            <p:ph type="ftr" sz="quarter" idx="11"/>
          </p:nvPr>
        </p:nvSpPr>
        <p:spPr/>
        <p:txBody>
          <a:bodyPr/>
          <a:lstStyle>
            <a:lvl1pPr>
              <a:defRPr sz="800"/>
            </a:lvl1pPr>
          </a:lstStyle>
          <a:p>
            <a:r>
              <a:rPr lang="en-GB"/>
              <a:t>Copyright © 2014 Ahead MG</a:t>
            </a:r>
            <a:endParaRPr lang="en-GB" dirty="0"/>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18612" y="223892"/>
            <a:ext cx="4194564" cy="1586466"/>
          </a:xfrm>
          <a:prstGeom prst="rect">
            <a:avLst/>
          </a:prstGeom>
        </p:spPr>
      </p:pic>
      <p:cxnSp>
        <p:nvCxnSpPr>
          <p:cNvPr id="10" name="Straight Connector 9"/>
          <p:cNvCxnSpPr/>
          <p:nvPr userDrawn="1"/>
        </p:nvCxnSpPr>
        <p:spPr>
          <a:xfrm>
            <a:off x="1524000" y="4364033"/>
            <a:ext cx="9144000" cy="0"/>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1776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4000"/>
          </a:xfrm>
        </p:spPr>
        <p:txBody>
          <a:bodyPr>
            <a:normAutofit/>
          </a:bodyPr>
          <a:lstStyle>
            <a:lvl1pPr>
              <a:defRPr sz="3600"/>
            </a:lvl1pPr>
          </a:lstStyle>
          <a:p>
            <a:r>
              <a:rPr lang="en-US" dirty="0"/>
              <a:t>Click to edit Master title style</a:t>
            </a:r>
            <a:endParaRPr lang="en-GB" dirty="0"/>
          </a:p>
        </p:txBody>
      </p:sp>
      <p:sp>
        <p:nvSpPr>
          <p:cNvPr id="3" name="Content Placeholder 2"/>
          <p:cNvSpPr>
            <a:spLocks noGrp="1"/>
          </p:cNvSpPr>
          <p:nvPr>
            <p:ph idx="1"/>
          </p:nvPr>
        </p:nvSpPr>
        <p:spPr>
          <a:xfrm>
            <a:off x="838200" y="1119423"/>
            <a:ext cx="10515600" cy="4561108"/>
          </a:xfrm>
        </p:spPr>
        <p:txBody>
          <a:bodyPr/>
          <a:lstStyle>
            <a:lvl1pPr marL="228600" indent="-228600">
              <a:buFontTx/>
              <a:buBlip>
                <a:blip r:embed="rId2"/>
              </a:buBlip>
              <a:defRPr/>
            </a:lvl1pPr>
            <a:lvl2pPr>
              <a:buClr>
                <a:srgbClr val="0070C0"/>
              </a:buClr>
              <a:defRPr/>
            </a:lvl2pPr>
            <a:lvl3pPr>
              <a:buClr>
                <a:srgbClr val="0070C0"/>
              </a:buClr>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3593AEB7-BA81-4A79-A23A-97D5B0D471B0}" type="datetime1">
              <a:rPr lang="en-GB" smtClean="0"/>
              <a:t>28/03/2022</a:t>
            </a:fld>
            <a:endParaRPr lang="en-GB"/>
          </a:p>
        </p:txBody>
      </p:sp>
      <p:sp>
        <p:nvSpPr>
          <p:cNvPr id="5" name="Footer Placeholder 4"/>
          <p:cNvSpPr>
            <a:spLocks noGrp="1"/>
          </p:cNvSpPr>
          <p:nvPr>
            <p:ph type="ftr" sz="quarter" idx="11"/>
          </p:nvPr>
        </p:nvSpPr>
        <p:spPr/>
        <p:txBody>
          <a:bodyPr/>
          <a:lstStyle>
            <a:lvl1pPr>
              <a:defRPr sz="800"/>
            </a:lvl1pPr>
          </a:lstStyle>
          <a:p>
            <a:r>
              <a:rPr lang="en-GB"/>
              <a:t>Copyright © 2014 Ahead MG</a:t>
            </a:r>
            <a:endParaRPr lang="en-GB" dirty="0"/>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8" name="Straight Connector 7"/>
          <p:cNvCxnSpPr/>
          <p:nvPr userDrawn="1"/>
        </p:nvCxnSpPr>
        <p:spPr>
          <a:xfrm flipV="1">
            <a:off x="838200" y="87752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4121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4000"/>
          </a:xfrm>
        </p:spPr>
        <p:txBody>
          <a:bodyPr/>
          <a:lstStyle/>
          <a:p>
            <a:r>
              <a:rPr lang="en-US"/>
              <a:t>Click to edit Master title style</a:t>
            </a:r>
            <a:endParaRPr lang="en-GB" dirty="0"/>
          </a:p>
        </p:txBody>
      </p:sp>
      <p:sp>
        <p:nvSpPr>
          <p:cNvPr id="3" name="Content Placeholder 2"/>
          <p:cNvSpPr>
            <a:spLocks noGrp="1"/>
          </p:cNvSpPr>
          <p:nvPr>
            <p:ph sz="half" idx="1"/>
          </p:nvPr>
        </p:nvSpPr>
        <p:spPr>
          <a:xfrm>
            <a:off x="838200" y="1588512"/>
            <a:ext cx="5181600" cy="4593113"/>
          </a:xfrm>
        </p:spPr>
        <p:txBody>
          <a:bodyPr/>
          <a:lstStyle>
            <a:lvl1pPr marL="228600" indent="-228600">
              <a:buFontTx/>
              <a:buBlip>
                <a:blip r:embed="rId2"/>
              </a:buBlip>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583850"/>
            <a:ext cx="5181600" cy="4593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3090D7F8-BD0F-4737-AF69-54508206AC02}" type="datetime1">
              <a:rPr lang="en-GB" smtClean="0"/>
              <a:t>28/03/2022</a:t>
            </a:fld>
            <a:endParaRPr lang="en-GB"/>
          </a:p>
        </p:txBody>
      </p:sp>
      <p:sp>
        <p:nvSpPr>
          <p:cNvPr id="6" name="Footer Placeholder 5"/>
          <p:cNvSpPr>
            <a:spLocks noGrp="1"/>
          </p:cNvSpPr>
          <p:nvPr>
            <p:ph type="ftr" sz="quarter" idx="11"/>
          </p:nvPr>
        </p:nvSpPr>
        <p:spPr/>
        <p:txBody>
          <a:bodyPr/>
          <a:lstStyle>
            <a:lvl1pPr>
              <a:defRPr sz="800"/>
            </a:lvl1pPr>
          </a:lstStyle>
          <a:p>
            <a:r>
              <a:rPr lang="en-GB" dirty="0"/>
              <a:t>Copyright © 2014 Ahead MG</a:t>
            </a:r>
          </a:p>
        </p:txBody>
      </p:sp>
      <p:sp>
        <p:nvSpPr>
          <p:cNvPr id="7" name="Slide Number Placeholder 6"/>
          <p:cNvSpPr>
            <a:spLocks noGrp="1"/>
          </p:cNvSpPr>
          <p:nvPr>
            <p:ph type="sldNum" sz="quarter" idx="12"/>
          </p:nvPr>
        </p:nvSpPr>
        <p:spPr/>
        <p:txBody>
          <a:bodyPr/>
          <a:lstStyle/>
          <a:p>
            <a:fld id="{BB6DD6ED-F778-4AF8-9BDF-BF87ACD332E4}" type="slidenum">
              <a:rPr lang="en-GB" smtClean="0"/>
              <a:t>‹#›</a:t>
            </a:fld>
            <a:endParaRPr lang="en-GB"/>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2" name="Straight Connector 11"/>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4697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4"/>
            <a:ext cx="10515600" cy="1044000"/>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3248F4B-F43D-48F0-A2C4-89B74AF2E09D}" type="datetime1">
              <a:rPr lang="en-GB" smtClean="0"/>
              <a:t>28/03/2022</a:t>
            </a:fld>
            <a:endParaRPr lang="en-GB"/>
          </a:p>
        </p:txBody>
      </p:sp>
      <p:sp>
        <p:nvSpPr>
          <p:cNvPr id="8" name="Footer Placeholder 7"/>
          <p:cNvSpPr>
            <a:spLocks noGrp="1"/>
          </p:cNvSpPr>
          <p:nvPr>
            <p:ph type="ftr" sz="quarter" idx="11"/>
          </p:nvPr>
        </p:nvSpPr>
        <p:spPr/>
        <p:txBody>
          <a:bodyPr/>
          <a:lstStyle/>
          <a:p>
            <a:r>
              <a:rPr lang="en-GB"/>
              <a:t>Copyright © 2014 Ahead MG</a:t>
            </a:r>
          </a:p>
        </p:txBody>
      </p:sp>
      <p:sp>
        <p:nvSpPr>
          <p:cNvPr id="9" name="Slide Number Placeholder 8"/>
          <p:cNvSpPr>
            <a:spLocks noGrp="1"/>
          </p:cNvSpPr>
          <p:nvPr>
            <p:ph type="sldNum" sz="quarter" idx="12"/>
          </p:nvPr>
        </p:nvSpPr>
        <p:spPr/>
        <p:txBody>
          <a:bodyPr/>
          <a:lstStyle/>
          <a:p>
            <a:fld id="{BB6DD6ED-F778-4AF8-9BDF-BF87ACD332E4}" type="slidenum">
              <a:rPr lang="en-GB" smtClean="0"/>
              <a:t>‹#›</a:t>
            </a:fld>
            <a:endParaRPr lang="en-GB"/>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2" name="Straight Connector 11"/>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5235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1044000"/>
          </a:xfrm>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DED22E0-99F7-4EDB-8F6A-39229F180AE2}" type="datetime1">
              <a:rPr lang="en-GB" smtClean="0"/>
              <a:t>28/03/2022</a:t>
            </a:fld>
            <a:endParaRPr lang="en-GB"/>
          </a:p>
        </p:txBody>
      </p:sp>
      <p:sp>
        <p:nvSpPr>
          <p:cNvPr id="4" name="Footer Placeholder 3"/>
          <p:cNvSpPr>
            <a:spLocks noGrp="1"/>
          </p:cNvSpPr>
          <p:nvPr>
            <p:ph type="ftr" sz="quarter" idx="11"/>
          </p:nvPr>
        </p:nvSpPr>
        <p:spPr/>
        <p:txBody>
          <a:bodyPr/>
          <a:lstStyle/>
          <a:p>
            <a:r>
              <a:rPr lang="en-GB"/>
              <a:t>Copyright © 2014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a:t>
            </a:fld>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8" name="Straight Connector 7"/>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8641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620F54-CA8A-4CF3-AE75-A82C53CD0D09}" type="datetime1">
              <a:rPr lang="en-GB" smtClean="0"/>
              <a:t>28/03/2022</a:t>
            </a:fld>
            <a:endParaRPr lang="en-GB"/>
          </a:p>
        </p:txBody>
      </p:sp>
      <p:sp>
        <p:nvSpPr>
          <p:cNvPr id="3" name="Footer Placeholder 2"/>
          <p:cNvSpPr>
            <a:spLocks noGrp="1"/>
          </p:cNvSpPr>
          <p:nvPr>
            <p:ph type="ftr" sz="quarter" idx="11"/>
          </p:nvPr>
        </p:nvSpPr>
        <p:spPr/>
        <p:txBody>
          <a:bodyPr/>
          <a:lstStyle/>
          <a:p>
            <a:r>
              <a:rPr lang="en-GB"/>
              <a:t>Copyright © 2014 Ahead MG</a:t>
            </a:r>
          </a:p>
        </p:txBody>
      </p:sp>
      <p:sp>
        <p:nvSpPr>
          <p:cNvPr id="4" name="Slide Number Placeholder 3"/>
          <p:cNvSpPr>
            <a:spLocks noGrp="1"/>
          </p:cNvSpPr>
          <p:nvPr>
            <p:ph type="sldNum" sz="quarter" idx="12"/>
          </p:nvPr>
        </p:nvSpPr>
        <p:spPr/>
        <p:txBody>
          <a:bodyPr/>
          <a:lstStyle/>
          <a:p>
            <a:fld id="{BB6DD6ED-F778-4AF8-9BDF-BF87ACD332E4}" type="slidenum">
              <a:rPr lang="en-GB" smtClean="0"/>
              <a:t>‹#›</a:t>
            </a:fld>
            <a:endParaRPr lang="en-GB"/>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spTree>
    <p:extLst>
      <p:ext uri="{BB962C8B-B14F-4D97-AF65-F5344CB8AC3E}">
        <p14:creationId xmlns:p14="http://schemas.microsoft.com/office/powerpoint/2010/main" val="1480366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F408F6-B986-4E0F-9AE4-9CD600609E59}" type="datetime1">
              <a:rPr lang="en-GB" smtClean="0"/>
              <a:t>28/03/2022</a:t>
            </a:fld>
            <a:endParaRPr lang="en-GB"/>
          </a:p>
        </p:txBody>
      </p:sp>
      <p:sp>
        <p:nvSpPr>
          <p:cNvPr id="6" name="Footer Placeholder 5"/>
          <p:cNvSpPr>
            <a:spLocks noGrp="1"/>
          </p:cNvSpPr>
          <p:nvPr>
            <p:ph type="ftr" sz="quarter" idx="11"/>
          </p:nvPr>
        </p:nvSpPr>
        <p:spPr/>
        <p:txBody>
          <a:bodyPr/>
          <a:lstStyle/>
          <a:p>
            <a:r>
              <a:rPr lang="en-GB"/>
              <a:t>Copyright © 2014 Ahead MG</a:t>
            </a:r>
          </a:p>
        </p:txBody>
      </p:sp>
      <p:sp>
        <p:nvSpPr>
          <p:cNvPr id="7" name="Slide Number Placeholder 6"/>
          <p:cNvSpPr>
            <a:spLocks noGrp="1"/>
          </p:cNvSpPr>
          <p:nvPr>
            <p:ph type="sldNum" sz="quarter" idx="12"/>
          </p:nvPr>
        </p:nvSpPr>
        <p:spPr/>
        <p:txBody>
          <a:bodyPr/>
          <a:lstStyle/>
          <a:p>
            <a:fld id="{BB6DD6ED-F778-4AF8-9BDF-BF87ACD332E4}"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0" name="Straight Connector 9"/>
          <p:cNvCxnSpPr/>
          <p:nvPr userDrawn="1"/>
        </p:nvCxnSpPr>
        <p:spPr>
          <a:xfrm flipV="1">
            <a:off x="838200" y="2057400"/>
            <a:ext cx="3933825"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6761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E06F07-0390-4A01-9282-2DC324F4ED09}" type="datetime1">
              <a:rPr lang="en-GB" smtClean="0"/>
              <a:t>28/03/2022</a:t>
            </a:fld>
            <a:endParaRPr lang="en-GB"/>
          </a:p>
        </p:txBody>
      </p:sp>
      <p:sp>
        <p:nvSpPr>
          <p:cNvPr id="6" name="Footer Placeholder 5"/>
          <p:cNvSpPr>
            <a:spLocks noGrp="1"/>
          </p:cNvSpPr>
          <p:nvPr>
            <p:ph type="ftr" sz="quarter" idx="11"/>
          </p:nvPr>
        </p:nvSpPr>
        <p:spPr/>
        <p:txBody>
          <a:bodyPr/>
          <a:lstStyle/>
          <a:p>
            <a:r>
              <a:rPr lang="en-GB"/>
              <a:t>Copyright © 2014 Ahead MG</a:t>
            </a:r>
          </a:p>
        </p:txBody>
      </p:sp>
      <p:sp>
        <p:nvSpPr>
          <p:cNvPr id="7" name="Slide Number Placeholder 6"/>
          <p:cNvSpPr>
            <a:spLocks noGrp="1"/>
          </p:cNvSpPr>
          <p:nvPr>
            <p:ph type="sldNum" sz="quarter" idx="12"/>
          </p:nvPr>
        </p:nvSpPr>
        <p:spPr/>
        <p:txBody>
          <a:bodyPr/>
          <a:lstStyle/>
          <a:p>
            <a:fld id="{BB6DD6ED-F778-4AF8-9BDF-BF87ACD332E4}"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0" name="Straight Connector 9"/>
          <p:cNvCxnSpPr/>
          <p:nvPr userDrawn="1"/>
        </p:nvCxnSpPr>
        <p:spPr>
          <a:xfrm flipV="1">
            <a:off x="838200" y="2057400"/>
            <a:ext cx="3933825" cy="4525"/>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534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44000"/>
          </a:xfrm>
        </p:spPr>
        <p:txBody>
          <a:body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15111E-2A36-4FCB-B3A8-B0D7AD65D60E}" type="datetime1">
              <a:rPr lang="en-GB" smtClean="0"/>
              <a:t>28/03/2022</a:t>
            </a:fld>
            <a:endParaRPr lang="en-GB"/>
          </a:p>
        </p:txBody>
      </p:sp>
      <p:sp>
        <p:nvSpPr>
          <p:cNvPr id="5" name="Footer Placeholder 4"/>
          <p:cNvSpPr>
            <a:spLocks noGrp="1"/>
          </p:cNvSpPr>
          <p:nvPr>
            <p:ph type="ftr" sz="quarter" idx="11"/>
          </p:nvPr>
        </p:nvSpPr>
        <p:spPr/>
        <p:txBody>
          <a:bodyPr/>
          <a:lstStyle/>
          <a:p>
            <a:r>
              <a:rPr lang="en-GB"/>
              <a:t>Copyright © 2014 Ahead MG</a:t>
            </a:r>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a:p>
        </p:txBody>
      </p:sp>
      <p:cxnSp>
        <p:nvCxnSpPr>
          <p:cNvPr id="8" name="Straight Connector 7"/>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674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51D9093-16C8-4219-ABAA-6AC908C96DF9}" type="datetime1">
              <a:rPr lang="en-GB" smtClean="0"/>
              <a:t>28/03/2022</a:t>
            </a:fld>
            <a:endParaRPr lang="en-GB"/>
          </a:p>
        </p:txBody>
      </p:sp>
      <p:sp>
        <p:nvSpPr>
          <p:cNvPr id="5" name="Footer Placeholder 4"/>
          <p:cNvSpPr>
            <a:spLocks noGrp="1"/>
          </p:cNvSpPr>
          <p:nvPr>
            <p:ph type="ftr" sz="quarter" idx="11"/>
          </p:nvPr>
        </p:nvSpPr>
        <p:spPr/>
        <p:txBody>
          <a:bodyPr/>
          <a:lstStyle/>
          <a:p>
            <a:r>
              <a:rPr lang="en-GB"/>
              <a:t>Copyright © 2014 Ahead MG</a:t>
            </a:r>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a:p>
        </p:txBody>
      </p:sp>
    </p:spTree>
    <p:extLst>
      <p:ext uri="{BB962C8B-B14F-4D97-AF65-F5344CB8AC3E}">
        <p14:creationId xmlns:p14="http://schemas.microsoft.com/office/powerpoint/2010/main" val="2553796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reen right">
    <p:spTree>
      <p:nvGrpSpPr>
        <p:cNvPr id="1" name=""/>
        <p:cNvGrpSpPr/>
        <p:nvPr/>
      </p:nvGrpSpPr>
      <p:grpSpPr>
        <a:xfrm>
          <a:off x="0" y="0"/>
          <a:ext cx="0" cy="0"/>
          <a:chOff x="0" y="0"/>
          <a:chExt cx="0" cy="0"/>
        </a:xfrm>
      </p:grpSpPr>
      <p:sp>
        <p:nvSpPr>
          <p:cNvPr id="6" name="TextBox 5"/>
          <p:cNvSpPr txBox="1"/>
          <p:nvPr userDrawn="1"/>
        </p:nvSpPr>
        <p:spPr>
          <a:xfrm>
            <a:off x="316522" y="6328900"/>
            <a:ext cx="5345724" cy="230832"/>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fld id="{2721F348-4BDE-E545-80A2-7562F7475C2A}" type="slidenum">
              <a:rPr lang="en-GB" sz="900" b="1" smtClean="0">
                <a:solidFill>
                  <a:schemeClr val="bg1">
                    <a:lumMod val="50000"/>
                  </a:schemeClr>
                </a:solidFill>
                <a:latin typeface="Source Sans Pro" charset="0"/>
                <a:ea typeface="Source Sans Pro" charset="0"/>
                <a:cs typeface="Source Sans Pro" charset="0"/>
              </a:rPr>
              <a:pPr marL="0" marR="0" indent="0" algn="l" defTabSz="914400" rtl="0" eaLnBrk="1" fontAlgn="auto" latinLnBrk="0" hangingPunct="1">
                <a:lnSpc>
                  <a:spcPct val="100000"/>
                </a:lnSpc>
                <a:spcBef>
                  <a:spcPts val="0"/>
                </a:spcBef>
                <a:spcAft>
                  <a:spcPts val="0"/>
                </a:spcAft>
                <a:buClrTx/>
                <a:buSzTx/>
                <a:buFontTx/>
                <a:buNone/>
                <a:tabLst/>
                <a:defRPr/>
              </a:pPr>
              <a:t>‹#›</a:t>
            </a:fld>
            <a:r>
              <a:rPr lang="en-GB" sz="900" dirty="0">
                <a:solidFill>
                  <a:schemeClr val="bg1">
                    <a:lumMod val="50000"/>
                  </a:schemeClr>
                </a:solidFill>
                <a:latin typeface="Source Sans Pro" charset="0"/>
                <a:ea typeface="Source Sans Pro" charset="0"/>
                <a:cs typeface="Source Sans Pro" charset="0"/>
              </a:rPr>
              <a:t>   Modern Slavery Training Presentation</a:t>
            </a:r>
          </a:p>
        </p:txBody>
      </p:sp>
    </p:spTree>
    <p:extLst>
      <p:ext uri="{BB962C8B-B14F-4D97-AF65-F5344CB8AC3E}">
        <p14:creationId xmlns:p14="http://schemas.microsoft.com/office/powerpoint/2010/main" val="2102514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ue">
    <p:spTree>
      <p:nvGrpSpPr>
        <p:cNvPr id="1" name=""/>
        <p:cNvGrpSpPr/>
        <p:nvPr/>
      </p:nvGrpSpPr>
      <p:grpSpPr>
        <a:xfrm>
          <a:off x="0" y="0"/>
          <a:ext cx="0" cy="0"/>
          <a:chOff x="0" y="0"/>
          <a:chExt cx="0" cy="0"/>
        </a:xfrm>
      </p:grpSpPr>
      <p:sp>
        <p:nvSpPr>
          <p:cNvPr id="3" name="Rectangle 2"/>
          <p:cNvSpPr/>
          <p:nvPr userDrawn="1"/>
        </p:nvSpPr>
        <p:spPr>
          <a:xfrm>
            <a:off x="0" y="0"/>
            <a:ext cx="12192000" cy="6858000"/>
          </a:xfrm>
          <a:prstGeom prst="rect">
            <a:avLst/>
          </a:prstGeom>
          <a:solidFill>
            <a:srgbClr val="00559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userDrawn="1"/>
        </p:nvSpPr>
        <p:spPr>
          <a:xfrm>
            <a:off x="316522" y="6328900"/>
            <a:ext cx="5345724" cy="230832"/>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fld id="{2721F348-4BDE-E545-80A2-7562F7475C2A}" type="slidenum">
              <a:rPr lang="en-GB" sz="900" b="1" smtClean="0">
                <a:solidFill>
                  <a:schemeClr val="bg1"/>
                </a:solidFill>
                <a:latin typeface="Source Sans Pro" charset="0"/>
                <a:ea typeface="Source Sans Pro" charset="0"/>
                <a:cs typeface="Source Sans Pro" charset="0"/>
              </a:rPr>
              <a:pPr marL="0" marR="0" indent="0" algn="l" defTabSz="914400" rtl="0" eaLnBrk="1" fontAlgn="auto" latinLnBrk="0" hangingPunct="1">
                <a:lnSpc>
                  <a:spcPct val="100000"/>
                </a:lnSpc>
                <a:spcBef>
                  <a:spcPts val="0"/>
                </a:spcBef>
                <a:spcAft>
                  <a:spcPts val="0"/>
                </a:spcAft>
                <a:buClrTx/>
                <a:buSzTx/>
                <a:buFontTx/>
                <a:buNone/>
                <a:tabLst/>
                <a:defRPr/>
              </a:pPr>
              <a:t>‹#›</a:t>
            </a:fld>
            <a:r>
              <a:rPr lang="en-GB" sz="900" dirty="0">
                <a:solidFill>
                  <a:schemeClr val="bg1"/>
                </a:solidFill>
                <a:latin typeface="Source Sans Pro" charset="0"/>
                <a:ea typeface="Source Sans Pro" charset="0"/>
                <a:cs typeface="Source Sans Pro" charset="0"/>
              </a:rPr>
              <a:t>   Modern Slavery  Training Presentation</a:t>
            </a:r>
          </a:p>
        </p:txBody>
      </p:sp>
    </p:spTree>
    <p:extLst>
      <p:ext uri="{BB962C8B-B14F-4D97-AF65-F5344CB8AC3E}">
        <p14:creationId xmlns:p14="http://schemas.microsoft.com/office/powerpoint/2010/main" val="2579456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Green left">
    <p:spTree>
      <p:nvGrpSpPr>
        <p:cNvPr id="1" name=""/>
        <p:cNvGrpSpPr/>
        <p:nvPr/>
      </p:nvGrpSpPr>
      <p:grpSpPr>
        <a:xfrm>
          <a:off x="0" y="0"/>
          <a:ext cx="0" cy="0"/>
          <a:chOff x="0" y="0"/>
          <a:chExt cx="0" cy="0"/>
        </a:xfrm>
      </p:grpSpPr>
      <p:sp>
        <p:nvSpPr>
          <p:cNvPr id="6" name="TextBox 5"/>
          <p:cNvSpPr txBox="1"/>
          <p:nvPr userDrawn="1"/>
        </p:nvSpPr>
        <p:spPr>
          <a:xfrm>
            <a:off x="316522" y="6328900"/>
            <a:ext cx="5345724" cy="230832"/>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fld id="{2721F348-4BDE-E545-80A2-7562F7475C2A}" type="slidenum">
              <a:rPr lang="en-GB" sz="900" b="1" smtClean="0">
                <a:solidFill>
                  <a:schemeClr val="bg1">
                    <a:lumMod val="50000"/>
                  </a:schemeClr>
                </a:solidFill>
                <a:latin typeface="Source Sans Pro" charset="0"/>
                <a:ea typeface="Source Sans Pro" charset="0"/>
                <a:cs typeface="Source Sans Pro" charset="0"/>
              </a:rPr>
              <a:pPr marL="0" marR="0" indent="0" algn="l" defTabSz="914400" rtl="0" eaLnBrk="1" fontAlgn="auto" latinLnBrk="0" hangingPunct="1">
                <a:lnSpc>
                  <a:spcPct val="100000"/>
                </a:lnSpc>
                <a:spcBef>
                  <a:spcPts val="0"/>
                </a:spcBef>
                <a:spcAft>
                  <a:spcPts val="0"/>
                </a:spcAft>
                <a:buClrTx/>
                <a:buSzTx/>
                <a:buFontTx/>
                <a:buNone/>
                <a:tabLst/>
                <a:defRPr/>
              </a:pPr>
              <a:t>‹#›</a:t>
            </a:fld>
            <a:r>
              <a:rPr lang="en-GB" sz="900" dirty="0">
                <a:solidFill>
                  <a:schemeClr val="bg1">
                    <a:lumMod val="50000"/>
                  </a:schemeClr>
                </a:solidFill>
                <a:latin typeface="Source Sans Pro" charset="0"/>
                <a:ea typeface="Source Sans Pro" charset="0"/>
                <a:cs typeface="Source Sans Pro" charset="0"/>
              </a:rPr>
              <a:t>   Modern Slavery Training Presentation</a:t>
            </a:r>
          </a:p>
        </p:txBody>
      </p:sp>
    </p:spTree>
    <p:extLst>
      <p:ext uri="{BB962C8B-B14F-4D97-AF65-F5344CB8AC3E}">
        <p14:creationId xmlns:p14="http://schemas.microsoft.com/office/powerpoint/2010/main" val="903671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g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D2DAB-70BF-49C1-881E-7C19F28F8DD4}" type="datetime1">
              <a:rPr lang="en-GB" smtClean="0"/>
              <a:t>28/03/2022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800">
                <a:solidFill>
                  <a:schemeClr val="tx1">
                    <a:tint val="75000"/>
                  </a:schemeClr>
                </a:solidFill>
              </a:defRPr>
            </a:lvl1pPr>
          </a:lstStyle>
          <a:p>
            <a:r>
              <a:rPr lang="en-GB"/>
              <a:t>Copyright © 2014 Ahead MG</a:t>
            </a:r>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6DD6ED-F778-4AF8-9BDF-BF87ACD332E4}" type="slidenum">
              <a:rPr lang="en-GB" smtClean="0"/>
              <a:t>‹#›</a:t>
            </a:fld>
            <a:endParaRPr lang="en-GB"/>
          </a:p>
        </p:txBody>
      </p:sp>
    </p:spTree>
    <p:extLst>
      <p:ext uri="{BB962C8B-B14F-4D97-AF65-F5344CB8AC3E}">
        <p14:creationId xmlns:p14="http://schemas.microsoft.com/office/powerpoint/2010/main" val="3471729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Tx/>
        <a:buBlip>
          <a:blip r:embed="rId15"/>
        </a:buBlip>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70C0"/>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jp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8.jp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9.jp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Modern Slavery</a:t>
            </a:r>
            <a:br>
              <a:rPr lang="en-GB" dirty="0"/>
            </a:br>
            <a:r>
              <a:rPr lang="en-GB" sz="3200" dirty="0"/>
              <a:t>Training Presentation</a:t>
            </a:r>
          </a:p>
        </p:txBody>
      </p:sp>
      <p:sp>
        <p:nvSpPr>
          <p:cNvPr id="3" name="Subtitle 2"/>
          <p:cNvSpPr>
            <a:spLocks noGrp="1"/>
          </p:cNvSpPr>
          <p:nvPr>
            <p:ph type="subTitle" idx="1"/>
          </p:nvPr>
        </p:nvSpPr>
        <p:spPr/>
        <p:txBody>
          <a:bodyPr/>
          <a:lstStyle/>
          <a:p>
            <a:r>
              <a:rPr lang="en-GB" dirty="0"/>
              <a:t>2022</a:t>
            </a:r>
          </a:p>
        </p:txBody>
      </p:sp>
    </p:spTree>
    <p:extLst>
      <p:ext uri="{BB962C8B-B14F-4D97-AF65-F5344CB8AC3E}">
        <p14:creationId xmlns:p14="http://schemas.microsoft.com/office/powerpoint/2010/main" val="302721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Learning Objectives</a:t>
            </a:r>
          </a:p>
        </p:txBody>
      </p:sp>
      <p:sp>
        <p:nvSpPr>
          <p:cNvPr id="3" name="Content Placeholder 2"/>
          <p:cNvSpPr>
            <a:spLocks noGrp="1"/>
          </p:cNvSpPr>
          <p:nvPr>
            <p:ph idx="1"/>
          </p:nvPr>
        </p:nvSpPr>
        <p:spPr>
          <a:xfrm>
            <a:off x="838200" y="1119423"/>
            <a:ext cx="4966855" cy="4561108"/>
          </a:xfrm>
        </p:spPr>
        <p:txBody>
          <a:bodyPr/>
          <a:lstStyle/>
          <a:p>
            <a:pPr>
              <a:lnSpc>
                <a:spcPct val="150000"/>
              </a:lnSpc>
              <a:spcAft>
                <a:spcPts val="1200"/>
              </a:spcAft>
              <a:buClr>
                <a:srgbClr val="2C68B1"/>
              </a:buClr>
              <a:buFont typeface="Arial" panose="020B0604020202020204" pitchFamily="34" charset="0"/>
              <a:buChar char="•"/>
            </a:pPr>
            <a:r>
              <a:rPr lang="en-US" dirty="0">
                <a:solidFill>
                  <a:srgbClr val="333538"/>
                </a:solidFill>
                <a:latin typeface="Tahoma" panose="020B0604030504040204" pitchFamily="34" charset="0"/>
                <a:ea typeface="Tahoma" panose="020B0604030504040204" pitchFamily="34" charset="0"/>
                <a:cs typeface="Tahoma" panose="020B0604030504040204" pitchFamily="34" charset="0"/>
              </a:rPr>
              <a:t>What is modern slavery?</a:t>
            </a:r>
          </a:p>
          <a:p>
            <a:pPr>
              <a:lnSpc>
                <a:spcPct val="150000"/>
              </a:lnSpc>
              <a:spcAft>
                <a:spcPts val="1200"/>
              </a:spcAft>
              <a:buClr>
                <a:srgbClr val="2C68B1"/>
              </a:buClr>
              <a:buFont typeface="Arial" panose="020B0604020202020204" pitchFamily="34" charset="0"/>
              <a:buChar char="•"/>
            </a:pPr>
            <a:r>
              <a:rPr lang="en-US" dirty="0">
                <a:solidFill>
                  <a:srgbClr val="333538"/>
                </a:solidFill>
                <a:latin typeface="Tahoma" panose="020B0604030504040204" pitchFamily="34" charset="0"/>
                <a:ea typeface="Tahoma" panose="020B0604030504040204" pitchFamily="34" charset="0"/>
                <a:cs typeface="Tahoma" panose="020B0604030504040204" pitchFamily="34" charset="0"/>
              </a:rPr>
              <a:t>The Modern Slavery Act</a:t>
            </a:r>
          </a:p>
          <a:p>
            <a:pPr>
              <a:lnSpc>
                <a:spcPct val="150000"/>
              </a:lnSpc>
              <a:spcAft>
                <a:spcPts val="1200"/>
              </a:spcAft>
              <a:buClr>
                <a:srgbClr val="2C68B1"/>
              </a:buClr>
              <a:buFont typeface="Arial" panose="020B0604020202020204" pitchFamily="34" charset="0"/>
              <a:buChar char="•"/>
            </a:pPr>
            <a:r>
              <a:rPr lang="en-US" dirty="0">
                <a:solidFill>
                  <a:srgbClr val="333538"/>
                </a:solidFill>
                <a:latin typeface="Tahoma" panose="020B0604030504040204" pitchFamily="34" charset="0"/>
                <a:ea typeface="Tahoma" panose="020B0604030504040204" pitchFamily="34" charset="0"/>
                <a:cs typeface="Tahoma" panose="020B0604030504040204" pitchFamily="34" charset="0"/>
              </a:rPr>
              <a:t>Your responsibilities</a:t>
            </a:r>
          </a:p>
          <a:p>
            <a:pPr>
              <a:lnSpc>
                <a:spcPct val="150000"/>
              </a:lnSpc>
              <a:spcAft>
                <a:spcPts val="1200"/>
              </a:spcAft>
              <a:buClr>
                <a:srgbClr val="2C68B1"/>
              </a:buClr>
              <a:buFont typeface="Arial" panose="020B0604020202020204" pitchFamily="34" charset="0"/>
              <a:buChar char="•"/>
            </a:pPr>
            <a:r>
              <a:rPr lang="en-US" dirty="0">
                <a:solidFill>
                  <a:srgbClr val="333538"/>
                </a:solidFill>
                <a:latin typeface="Tahoma" panose="020B0604030504040204" pitchFamily="34" charset="0"/>
                <a:ea typeface="Tahoma" panose="020B0604030504040204" pitchFamily="34" charset="0"/>
                <a:cs typeface="Tahoma" panose="020B0604030504040204" pitchFamily="34" charset="0"/>
              </a:rPr>
              <a:t>Our company’s anti-slavery and human trafficking policy</a:t>
            </a:r>
          </a:p>
          <a:p>
            <a:pPr>
              <a:lnSpc>
                <a:spcPct val="150000"/>
              </a:lnSpc>
            </a:pPr>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2</a:t>
            </a:fld>
            <a:endParaRPr lang="en-GB"/>
          </a:p>
        </p:txBody>
      </p:sp>
      <p:pic>
        <p:nvPicPr>
          <p:cNvPr id="7" name="Picture 6">
            <a:extLst>
              <a:ext uri="{FF2B5EF4-FFF2-40B4-BE49-F238E27FC236}">
                <a16:creationId xmlns:a16="http://schemas.microsoft.com/office/drawing/2014/main" id="{8D36409E-4CFB-4B7A-AACA-F7E908FE4501}"/>
              </a:ext>
            </a:extLst>
          </p:cNvPr>
          <p:cNvPicPr>
            <a:picLocks noChangeAspect="1"/>
          </p:cNvPicPr>
          <p:nvPr/>
        </p:nvPicPr>
        <p:blipFill>
          <a:blip r:embed="rId2"/>
          <a:stretch>
            <a:fillRect/>
          </a:stretch>
        </p:blipFill>
        <p:spPr>
          <a:xfrm>
            <a:off x="6729882" y="1069507"/>
            <a:ext cx="4114800" cy="4937760"/>
          </a:xfrm>
          <a:prstGeom prst="rect">
            <a:avLst/>
          </a:prstGeom>
        </p:spPr>
      </p:pic>
    </p:spTree>
    <p:extLst>
      <p:ext uri="{BB962C8B-B14F-4D97-AF65-F5344CB8AC3E}">
        <p14:creationId xmlns:p14="http://schemas.microsoft.com/office/powerpoint/2010/main" val="2150974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What is Modern Slavery</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3</a:t>
            </a:fld>
            <a:endParaRPr lang="en-GB"/>
          </a:p>
        </p:txBody>
      </p:sp>
      <p:sp>
        <p:nvSpPr>
          <p:cNvPr id="9" name="TextBox 8">
            <a:extLst>
              <a:ext uri="{FF2B5EF4-FFF2-40B4-BE49-F238E27FC236}">
                <a16:creationId xmlns:a16="http://schemas.microsoft.com/office/drawing/2014/main" id="{0903D1C6-0085-43FE-8FC5-C6E87203A356}"/>
              </a:ext>
            </a:extLst>
          </p:cNvPr>
          <p:cNvSpPr txBox="1"/>
          <p:nvPr/>
        </p:nvSpPr>
        <p:spPr>
          <a:xfrm>
            <a:off x="1965253" y="1623492"/>
            <a:ext cx="8016947" cy="3236142"/>
          </a:xfrm>
          <a:prstGeom prst="rect">
            <a:avLst/>
          </a:prstGeom>
          <a:noFill/>
        </p:spPr>
        <p:txBody>
          <a:bodyPr wrap="square" rtlCol="0">
            <a:spAutoFit/>
          </a:bodyPr>
          <a:lstStyle/>
          <a:p>
            <a:pPr>
              <a:lnSpc>
                <a:spcPct val="150000"/>
              </a:lnSpc>
              <a:spcAft>
                <a:spcPts val="1200"/>
              </a:spcAft>
              <a:buClr>
                <a:srgbClr val="13E248"/>
              </a:buClr>
            </a:pPr>
            <a:r>
              <a:rPr lang="en-US" sz="2800" dirty="0">
                <a:ea typeface="Source Sans Pro Light" charset="0"/>
                <a:cs typeface="Source Sans Pro Light" charset="0"/>
              </a:rPr>
              <a:t>“…a catch-all term to describe human trafficking, forced </a:t>
            </a:r>
            <a:r>
              <a:rPr lang="en-US" sz="2800" dirty="0" err="1">
                <a:ea typeface="Source Sans Pro Light" charset="0"/>
                <a:cs typeface="Source Sans Pro Light" charset="0"/>
              </a:rPr>
              <a:t>labour</a:t>
            </a:r>
            <a:r>
              <a:rPr lang="en-US" sz="2800" dirty="0">
                <a:ea typeface="Source Sans Pro Light" charset="0"/>
                <a:cs typeface="Source Sans Pro Light" charset="0"/>
              </a:rPr>
              <a:t>, debt bondage, sex trafficking, forced marriage and other slave-like exploitation…”</a:t>
            </a:r>
            <a:br>
              <a:rPr lang="en-US" sz="2800" b="1" dirty="0">
                <a:ea typeface="Source Sans Pro" charset="0"/>
                <a:cs typeface="Source Sans Pro" charset="0"/>
              </a:rPr>
            </a:br>
            <a:r>
              <a:rPr lang="en-US" sz="2800" b="1" dirty="0">
                <a:ea typeface="Source Sans Pro" charset="0"/>
                <a:cs typeface="Source Sans Pro" charset="0"/>
              </a:rPr>
              <a:t>- World Economic Forum</a:t>
            </a:r>
          </a:p>
        </p:txBody>
      </p:sp>
    </p:spTree>
    <p:extLst>
      <p:ext uri="{BB962C8B-B14F-4D97-AF65-F5344CB8AC3E}">
        <p14:creationId xmlns:p14="http://schemas.microsoft.com/office/powerpoint/2010/main" val="2801014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You make the call: Where is it prevalent?</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4</a:t>
            </a:fld>
            <a:endParaRPr lang="en-GB"/>
          </a:p>
        </p:txBody>
      </p:sp>
      <p:sp>
        <p:nvSpPr>
          <p:cNvPr id="6" name="TextBox 5">
            <a:extLst>
              <a:ext uri="{FF2B5EF4-FFF2-40B4-BE49-F238E27FC236}">
                <a16:creationId xmlns:a16="http://schemas.microsoft.com/office/drawing/2014/main" id="{CEDF22FF-BC43-4CB2-8D43-8942C4FE9B47}"/>
              </a:ext>
            </a:extLst>
          </p:cNvPr>
          <p:cNvSpPr txBox="1"/>
          <p:nvPr/>
        </p:nvSpPr>
        <p:spPr>
          <a:xfrm>
            <a:off x="5188527" y="1242269"/>
            <a:ext cx="6165273" cy="3847207"/>
          </a:xfrm>
          <a:prstGeom prst="rect">
            <a:avLst/>
          </a:prstGeom>
          <a:noFill/>
        </p:spPr>
        <p:txBody>
          <a:bodyPr wrap="square" rtlCol="0">
            <a:spAutoFit/>
          </a:bodyPr>
          <a:lstStyle/>
          <a:p>
            <a:pPr>
              <a:spcAft>
                <a:spcPts val="1200"/>
              </a:spcAft>
              <a:buClr>
                <a:srgbClr val="13E248"/>
              </a:buClr>
            </a:pPr>
            <a:r>
              <a:rPr lang="en-US" sz="2800" b="1" dirty="0">
                <a:ea typeface="Source Sans Pro Semibold" charset="0"/>
                <a:cs typeface="Source Sans Pro Semibold" charset="0"/>
              </a:rPr>
              <a:t>Where in the world do you think modern slavery is most prevalent?</a:t>
            </a:r>
          </a:p>
          <a:p>
            <a:pPr marL="342900" indent="-342900">
              <a:spcAft>
                <a:spcPts val="1200"/>
              </a:spcAft>
              <a:buClr>
                <a:srgbClr val="2C68B1"/>
              </a:buClr>
              <a:buFont typeface="+mj-lt"/>
              <a:buAutoNum type="alphaLcParenR"/>
            </a:pPr>
            <a:r>
              <a:rPr lang="en-US" sz="2800" dirty="0">
                <a:ea typeface="Source Sans Pro" charset="0"/>
                <a:cs typeface="Source Sans Pro" charset="0"/>
              </a:rPr>
              <a:t> Africa and the Middle East</a:t>
            </a:r>
          </a:p>
          <a:p>
            <a:pPr marL="342900" indent="-342900">
              <a:spcAft>
                <a:spcPts val="1200"/>
              </a:spcAft>
              <a:buClr>
                <a:srgbClr val="2C68B1"/>
              </a:buClr>
              <a:buFont typeface="+mj-lt"/>
              <a:buAutoNum type="alphaLcParenR"/>
            </a:pPr>
            <a:r>
              <a:rPr lang="en-US" sz="2800" dirty="0">
                <a:ea typeface="Source Sans Pro" charset="0"/>
                <a:cs typeface="Source Sans Pro" charset="0"/>
              </a:rPr>
              <a:t> Latin America</a:t>
            </a:r>
          </a:p>
          <a:p>
            <a:pPr marL="342900" indent="-342900">
              <a:spcAft>
                <a:spcPts val="1200"/>
              </a:spcAft>
              <a:buClr>
                <a:srgbClr val="2C68B1"/>
              </a:buClr>
              <a:buFont typeface="+mj-lt"/>
              <a:buAutoNum type="alphaLcParenR"/>
            </a:pPr>
            <a:r>
              <a:rPr lang="en-US" sz="2800" dirty="0">
                <a:ea typeface="Source Sans Pro" charset="0"/>
                <a:cs typeface="Source Sans Pro" charset="0"/>
              </a:rPr>
              <a:t> Most developing countries</a:t>
            </a:r>
          </a:p>
          <a:p>
            <a:pPr marL="342900" indent="-342900">
              <a:spcAft>
                <a:spcPts val="1200"/>
              </a:spcAft>
              <a:buClr>
                <a:srgbClr val="2C68B1"/>
              </a:buClr>
              <a:buFont typeface="+mj-lt"/>
              <a:buAutoNum type="alphaLcParenR"/>
            </a:pPr>
            <a:r>
              <a:rPr lang="en-US" sz="2800" b="1" dirty="0">
                <a:ea typeface="Source Sans Pro" charset="0"/>
                <a:cs typeface="Source Sans Pro" charset="0"/>
              </a:rPr>
              <a:t> Most countries in the world </a:t>
            </a:r>
            <a:r>
              <a:rPr lang="en-US" sz="3600" b="1" dirty="0">
                <a:solidFill>
                  <a:srgbClr val="00B050"/>
                </a:solidFill>
                <a:ea typeface="Source Sans Pro" charset="0"/>
                <a:cs typeface="Source Sans Pro" charset="0"/>
                <a:sym typeface="Wingdings" panose="05000000000000000000" pitchFamily="2" charset="2"/>
              </a:rPr>
              <a:t></a:t>
            </a:r>
            <a:endParaRPr lang="en-US" sz="3600" b="1" dirty="0">
              <a:solidFill>
                <a:srgbClr val="00B050"/>
              </a:solidFill>
              <a:ea typeface="Source Sans Pro" charset="0"/>
              <a:cs typeface="Source Sans Pro" charset="0"/>
            </a:endParaRPr>
          </a:p>
        </p:txBody>
      </p:sp>
      <p:pic>
        <p:nvPicPr>
          <p:cNvPr id="7" name="Picture 6">
            <a:extLst>
              <a:ext uri="{FF2B5EF4-FFF2-40B4-BE49-F238E27FC236}">
                <a16:creationId xmlns:a16="http://schemas.microsoft.com/office/drawing/2014/main" id="{BBF96395-C45E-43F5-A440-9A2EEE436F1E}"/>
              </a:ext>
            </a:extLst>
          </p:cNvPr>
          <p:cNvPicPr>
            <a:picLocks noChangeAspect="1"/>
          </p:cNvPicPr>
          <p:nvPr/>
        </p:nvPicPr>
        <p:blipFill>
          <a:blip r:embed="rId2"/>
          <a:stretch>
            <a:fillRect/>
          </a:stretch>
        </p:blipFill>
        <p:spPr>
          <a:xfrm>
            <a:off x="838200" y="1242269"/>
            <a:ext cx="3893127" cy="4671752"/>
          </a:xfrm>
          <a:prstGeom prst="rect">
            <a:avLst/>
          </a:prstGeom>
        </p:spPr>
      </p:pic>
    </p:spTree>
    <p:extLst>
      <p:ext uri="{BB962C8B-B14F-4D97-AF65-F5344CB8AC3E}">
        <p14:creationId xmlns:p14="http://schemas.microsoft.com/office/powerpoint/2010/main" val="1088942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How big a problem is it?</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5</a:t>
            </a:fld>
            <a:endParaRPr lang="en-GB"/>
          </a:p>
        </p:txBody>
      </p:sp>
      <p:sp>
        <p:nvSpPr>
          <p:cNvPr id="8" name="Oval 7">
            <a:extLst>
              <a:ext uri="{FF2B5EF4-FFF2-40B4-BE49-F238E27FC236}">
                <a16:creationId xmlns:a16="http://schemas.microsoft.com/office/drawing/2014/main" id="{AAE666C5-AAEB-4321-BB26-64504FC815AD}"/>
              </a:ext>
            </a:extLst>
          </p:cNvPr>
          <p:cNvSpPr/>
          <p:nvPr/>
        </p:nvSpPr>
        <p:spPr>
          <a:xfrm>
            <a:off x="9078116" y="1729341"/>
            <a:ext cx="2117144" cy="2140648"/>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lumMod val="95000"/>
                  <a:lumOff val="5000"/>
                </a:schemeClr>
              </a:solidFill>
              <a:latin typeface="Bodoni MT" panose="02070603080606020203" pitchFamily="18" charset="0"/>
            </a:endParaRPr>
          </a:p>
        </p:txBody>
      </p:sp>
      <p:sp>
        <p:nvSpPr>
          <p:cNvPr id="9" name="Oval 8">
            <a:extLst>
              <a:ext uri="{FF2B5EF4-FFF2-40B4-BE49-F238E27FC236}">
                <a16:creationId xmlns:a16="http://schemas.microsoft.com/office/drawing/2014/main" id="{72A43BFB-723A-41DB-96C0-02E57D38D0AA}"/>
              </a:ext>
            </a:extLst>
          </p:cNvPr>
          <p:cNvSpPr/>
          <p:nvPr/>
        </p:nvSpPr>
        <p:spPr>
          <a:xfrm>
            <a:off x="6004157" y="3537389"/>
            <a:ext cx="2069955" cy="2040523"/>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Bodoni MT" panose="02070603080606020203" pitchFamily="18" charset="0"/>
            </a:endParaRPr>
          </a:p>
        </p:txBody>
      </p:sp>
      <p:sp>
        <p:nvSpPr>
          <p:cNvPr id="10" name="Oval 9">
            <a:extLst>
              <a:ext uri="{FF2B5EF4-FFF2-40B4-BE49-F238E27FC236}">
                <a16:creationId xmlns:a16="http://schemas.microsoft.com/office/drawing/2014/main" id="{DB846C1B-271F-44D1-97E4-187C05F23970}"/>
              </a:ext>
            </a:extLst>
          </p:cNvPr>
          <p:cNvSpPr/>
          <p:nvPr/>
        </p:nvSpPr>
        <p:spPr>
          <a:xfrm>
            <a:off x="3691149" y="2014719"/>
            <a:ext cx="1938684" cy="1914989"/>
          </a:xfrm>
          <a:prstGeom prst="ellipse">
            <a:avLst/>
          </a:prstGeom>
          <a:blipFill>
            <a:blip r:embed="rId4"/>
            <a:stretch>
              <a:fillRect l="-2526" r="-25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Bodoni MT" panose="02070603080606020203" pitchFamily="18" charset="0"/>
            </a:endParaRPr>
          </a:p>
        </p:txBody>
      </p:sp>
      <p:sp>
        <p:nvSpPr>
          <p:cNvPr id="11" name="Oval 10">
            <a:extLst>
              <a:ext uri="{FF2B5EF4-FFF2-40B4-BE49-F238E27FC236}">
                <a16:creationId xmlns:a16="http://schemas.microsoft.com/office/drawing/2014/main" id="{220C5D67-B22D-4AF2-B83C-16D5723B3432}"/>
              </a:ext>
            </a:extLst>
          </p:cNvPr>
          <p:cNvSpPr/>
          <p:nvPr/>
        </p:nvSpPr>
        <p:spPr>
          <a:xfrm>
            <a:off x="838200" y="3625685"/>
            <a:ext cx="1995183" cy="1982208"/>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Bodoni MT" panose="02070603080606020203" pitchFamily="18" charset="0"/>
            </a:endParaRPr>
          </a:p>
        </p:txBody>
      </p:sp>
      <p:sp>
        <p:nvSpPr>
          <p:cNvPr id="12" name="TextBox 11">
            <a:extLst>
              <a:ext uri="{FF2B5EF4-FFF2-40B4-BE49-F238E27FC236}">
                <a16:creationId xmlns:a16="http://schemas.microsoft.com/office/drawing/2014/main" id="{F48EFC7E-C599-43BA-BBD8-631B1F1A70EC}"/>
              </a:ext>
            </a:extLst>
          </p:cNvPr>
          <p:cNvSpPr txBox="1"/>
          <p:nvPr/>
        </p:nvSpPr>
        <p:spPr>
          <a:xfrm>
            <a:off x="940596" y="1954759"/>
            <a:ext cx="2441020" cy="1488522"/>
          </a:xfrm>
          <a:prstGeom prst="wedgeRoundRectCallout">
            <a:avLst>
              <a:gd name="adj1" fmla="val -20688"/>
              <a:gd name="adj2" fmla="val 101686"/>
              <a:gd name="adj3" fmla="val 16667"/>
            </a:avLst>
          </a:prstGeom>
          <a:solidFill>
            <a:srgbClr val="2C68B1"/>
          </a:solidFill>
        </p:spPr>
        <p:txBody>
          <a:bodyPr wrap="square" lIns="144000" tIns="144000" rIns="144000" bIns="144000" rtlCol="0" anchor="ctr" anchorCtr="0">
            <a:noAutofit/>
          </a:bodyPr>
          <a:lstStyle/>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10,000-13,000</a:t>
            </a:r>
          </a:p>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potential victims in the UK </a:t>
            </a:r>
          </a:p>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in 2013</a:t>
            </a:r>
          </a:p>
        </p:txBody>
      </p:sp>
      <p:sp>
        <p:nvSpPr>
          <p:cNvPr id="13" name="TextBox 12">
            <a:extLst>
              <a:ext uri="{FF2B5EF4-FFF2-40B4-BE49-F238E27FC236}">
                <a16:creationId xmlns:a16="http://schemas.microsoft.com/office/drawing/2014/main" id="{58A24790-979D-41B0-AFFC-AF398929BEF3}"/>
              </a:ext>
            </a:extLst>
          </p:cNvPr>
          <p:cNvSpPr txBox="1"/>
          <p:nvPr/>
        </p:nvSpPr>
        <p:spPr>
          <a:xfrm>
            <a:off x="6005638" y="1900528"/>
            <a:ext cx="2698154" cy="1488522"/>
          </a:xfrm>
          <a:prstGeom prst="wedgeRoundRectCallout">
            <a:avLst>
              <a:gd name="adj1" fmla="val 1048"/>
              <a:gd name="adj2" fmla="val 87655"/>
              <a:gd name="adj3" fmla="val 16667"/>
            </a:avLst>
          </a:prstGeom>
          <a:solidFill>
            <a:srgbClr val="13E248"/>
          </a:solidFill>
        </p:spPr>
        <p:txBody>
          <a:bodyPr wrap="square" lIns="144000" tIns="144000" rIns="144000" bIns="144000" rtlCol="0" anchor="ctr" anchorCtr="0">
            <a:noAutofit/>
          </a:bodyPr>
          <a:lstStyle/>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$150 billion</a:t>
            </a:r>
          </a:p>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generated in illegal profits from forced </a:t>
            </a:r>
            <a:r>
              <a:rPr lang="en-US" dirty="0" err="1">
                <a:solidFill>
                  <a:schemeClr val="bg1"/>
                </a:solidFill>
                <a:latin typeface="Tahoma" panose="020B0604030504040204" pitchFamily="34" charset="0"/>
                <a:ea typeface="Tahoma" panose="020B0604030504040204" pitchFamily="34" charset="0"/>
                <a:cs typeface="Tahoma" panose="020B0604030504040204" pitchFamily="34" charset="0"/>
              </a:rPr>
              <a:t>labour</a:t>
            </a: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 each year</a:t>
            </a:r>
          </a:p>
        </p:txBody>
      </p:sp>
      <p:sp>
        <p:nvSpPr>
          <p:cNvPr id="14" name="TextBox 13">
            <a:extLst>
              <a:ext uri="{FF2B5EF4-FFF2-40B4-BE49-F238E27FC236}">
                <a16:creationId xmlns:a16="http://schemas.microsoft.com/office/drawing/2014/main" id="{21AD833D-E762-4BFD-AB36-DB0AD021C95C}"/>
              </a:ext>
            </a:extLst>
          </p:cNvPr>
          <p:cNvSpPr txBox="1"/>
          <p:nvPr/>
        </p:nvSpPr>
        <p:spPr>
          <a:xfrm>
            <a:off x="3093665" y="4156166"/>
            <a:ext cx="2650210" cy="1488522"/>
          </a:xfrm>
          <a:prstGeom prst="wedgeRoundRectCallout">
            <a:avLst>
              <a:gd name="adj1" fmla="val 15351"/>
              <a:gd name="adj2" fmla="val -92208"/>
              <a:gd name="adj3" fmla="val 16667"/>
            </a:avLst>
          </a:prstGeom>
          <a:solidFill>
            <a:schemeClr val="bg1"/>
          </a:solidFill>
          <a:ln>
            <a:solidFill>
              <a:schemeClr val="tx1"/>
            </a:solidFill>
          </a:ln>
        </p:spPr>
        <p:txBody>
          <a:bodyPr wrap="square" lIns="144000" tIns="144000" rIns="144000" bIns="144000" rtlCol="0" anchor="ctr" anchorCtr="0">
            <a:noAutofit/>
          </a:bodyPr>
          <a:lstStyle/>
          <a:p>
            <a:pPr algn="ctr">
              <a:lnSpc>
                <a:spcPts val="2080"/>
              </a:lnSpc>
            </a:pPr>
            <a:r>
              <a:rPr lang="en-US" dirty="0">
                <a:solidFill>
                  <a:srgbClr val="2C68B1"/>
                </a:solidFill>
                <a:latin typeface="Tahoma" panose="020B0604030504040204" pitchFamily="34" charset="0"/>
                <a:ea typeface="Tahoma" panose="020B0604030504040204" pitchFamily="34" charset="0"/>
                <a:cs typeface="Tahoma" panose="020B0604030504040204" pitchFamily="34" charset="0"/>
              </a:rPr>
              <a:t>21 million</a:t>
            </a:r>
          </a:p>
          <a:p>
            <a:pPr algn="ctr">
              <a:lnSpc>
                <a:spcPts val="2080"/>
              </a:lnSpc>
            </a:pPr>
            <a:r>
              <a:rPr lang="en-US" dirty="0">
                <a:solidFill>
                  <a:srgbClr val="2C68B1"/>
                </a:solidFill>
                <a:latin typeface="Tahoma" panose="020B0604030504040204" pitchFamily="34" charset="0"/>
                <a:ea typeface="Tahoma" panose="020B0604030504040204" pitchFamily="34" charset="0"/>
                <a:cs typeface="Tahoma" panose="020B0604030504040204" pitchFamily="34" charset="0"/>
              </a:rPr>
              <a:t>Victims of forced </a:t>
            </a:r>
            <a:r>
              <a:rPr lang="en-US" dirty="0" err="1">
                <a:solidFill>
                  <a:srgbClr val="2C68B1"/>
                </a:solidFill>
                <a:latin typeface="Tahoma" panose="020B0604030504040204" pitchFamily="34" charset="0"/>
                <a:ea typeface="Tahoma" panose="020B0604030504040204" pitchFamily="34" charset="0"/>
                <a:cs typeface="Tahoma" panose="020B0604030504040204" pitchFamily="34" charset="0"/>
              </a:rPr>
              <a:t>labour</a:t>
            </a:r>
            <a:r>
              <a:rPr lang="en-US" dirty="0">
                <a:solidFill>
                  <a:srgbClr val="2C68B1"/>
                </a:solidFill>
                <a:latin typeface="Tahoma" panose="020B0604030504040204" pitchFamily="34" charset="0"/>
                <a:ea typeface="Tahoma" panose="020B0604030504040204" pitchFamily="34" charset="0"/>
                <a:cs typeface="Tahoma" panose="020B0604030504040204" pitchFamily="34" charset="0"/>
              </a:rPr>
              <a:t> worldwide</a:t>
            </a:r>
          </a:p>
        </p:txBody>
      </p:sp>
      <p:sp>
        <p:nvSpPr>
          <p:cNvPr id="15" name="TextBox 14">
            <a:extLst>
              <a:ext uri="{FF2B5EF4-FFF2-40B4-BE49-F238E27FC236}">
                <a16:creationId xmlns:a16="http://schemas.microsoft.com/office/drawing/2014/main" id="{2EB6E69F-6960-4304-B695-9BBD696C446D}"/>
              </a:ext>
            </a:extLst>
          </p:cNvPr>
          <p:cNvSpPr txBox="1"/>
          <p:nvPr/>
        </p:nvSpPr>
        <p:spPr>
          <a:xfrm>
            <a:off x="8285776" y="4182486"/>
            <a:ext cx="2441020" cy="1488522"/>
          </a:xfrm>
          <a:prstGeom prst="wedgeRoundRectCallout">
            <a:avLst>
              <a:gd name="adj1" fmla="val 30282"/>
              <a:gd name="adj2" fmla="val -100731"/>
              <a:gd name="adj3" fmla="val 16667"/>
            </a:avLst>
          </a:prstGeom>
          <a:solidFill>
            <a:srgbClr val="2C68B1"/>
          </a:solidFill>
        </p:spPr>
        <p:txBody>
          <a:bodyPr wrap="square" lIns="144000" tIns="144000" rIns="144000" bIns="144000" rtlCol="0" anchor="ctr" anchorCtr="0">
            <a:noAutofit/>
          </a:bodyPr>
          <a:lstStyle/>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46 million</a:t>
            </a:r>
          </a:p>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slaves worldwide</a:t>
            </a:r>
          </a:p>
        </p:txBody>
      </p:sp>
    </p:spTree>
    <p:extLst>
      <p:ext uri="{BB962C8B-B14F-4D97-AF65-F5344CB8AC3E}">
        <p14:creationId xmlns:p14="http://schemas.microsoft.com/office/powerpoint/2010/main" val="2156920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Cases</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6</a:t>
            </a:fld>
            <a:endParaRPr lang="en-GB"/>
          </a:p>
        </p:txBody>
      </p:sp>
      <p:sp>
        <p:nvSpPr>
          <p:cNvPr id="16" name="TextBox 15">
            <a:extLst>
              <a:ext uri="{FF2B5EF4-FFF2-40B4-BE49-F238E27FC236}">
                <a16:creationId xmlns:a16="http://schemas.microsoft.com/office/drawing/2014/main" id="{8D72DADE-FE79-4F6B-8641-8250AAFC442B}"/>
              </a:ext>
            </a:extLst>
          </p:cNvPr>
          <p:cNvSpPr txBox="1"/>
          <p:nvPr/>
        </p:nvSpPr>
        <p:spPr>
          <a:xfrm>
            <a:off x="1271588" y="2216258"/>
            <a:ext cx="3132379" cy="1195845"/>
          </a:xfrm>
          <a:prstGeom prst="round2DiagRect">
            <a:avLst/>
          </a:prstGeom>
          <a:solidFill>
            <a:srgbClr val="2C68B1"/>
          </a:solidFill>
        </p:spPr>
        <p:txBody>
          <a:bodyPr wrap="square" lIns="144000" tIns="144000" rIns="144000" bIns="144000" rtlCol="0" anchor="ctr" anchorCtr="0">
            <a:noAutofit/>
          </a:bodyPr>
          <a:lstStyle/>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23 cockle pickers drowned in </a:t>
            </a:r>
            <a:r>
              <a:rPr lang="en-US" dirty="0" err="1">
                <a:solidFill>
                  <a:schemeClr val="bg1"/>
                </a:solidFill>
                <a:latin typeface="Tahoma" panose="020B0604030504040204" pitchFamily="34" charset="0"/>
                <a:ea typeface="Tahoma" panose="020B0604030504040204" pitchFamily="34" charset="0"/>
                <a:cs typeface="Tahoma" panose="020B0604030504040204" pitchFamily="34" charset="0"/>
              </a:rPr>
              <a:t>Morecambe</a:t>
            </a: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 Bay</a:t>
            </a:r>
          </a:p>
        </p:txBody>
      </p:sp>
      <p:sp>
        <p:nvSpPr>
          <p:cNvPr id="17" name="TextBox 16">
            <a:extLst>
              <a:ext uri="{FF2B5EF4-FFF2-40B4-BE49-F238E27FC236}">
                <a16:creationId xmlns:a16="http://schemas.microsoft.com/office/drawing/2014/main" id="{BF216833-B2C4-41EF-AA0E-94A60258819A}"/>
              </a:ext>
            </a:extLst>
          </p:cNvPr>
          <p:cNvSpPr txBox="1"/>
          <p:nvPr/>
        </p:nvSpPr>
        <p:spPr>
          <a:xfrm>
            <a:off x="4588654" y="2216258"/>
            <a:ext cx="3272096" cy="1195845"/>
          </a:xfrm>
          <a:prstGeom prst="round2DiagRect">
            <a:avLst/>
          </a:prstGeom>
          <a:solidFill>
            <a:srgbClr val="2C68B1"/>
          </a:solidFill>
        </p:spPr>
        <p:txBody>
          <a:bodyPr wrap="square" lIns="144000" tIns="144000" rIns="144000" bIns="144000" rtlCol="0" anchor="ctr" anchorCtr="0">
            <a:noAutofit/>
          </a:bodyPr>
          <a:lstStyle/>
          <a:p>
            <a:pPr algn="ctr">
              <a:lnSpc>
                <a:spcPts val="2080"/>
              </a:lnSpc>
            </a:pP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Dozens</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of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workers</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allege</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forced</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labour at </a:t>
            </a:r>
          </a:p>
          <a:p>
            <a:pPr algn="ctr">
              <a:lnSpc>
                <a:spcPts val="2080"/>
              </a:lnSpc>
            </a:pP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Eritrean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mine</a:t>
            </a:r>
            <a:endParaRPr lang="fi-FI"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8" name="TextBox 17">
            <a:extLst>
              <a:ext uri="{FF2B5EF4-FFF2-40B4-BE49-F238E27FC236}">
                <a16:creationId xmlns:a16="http://schemas.microsoft.com/office/drawing/2014/main" id="{CB3730BE-54EB-4F13-B746-0F4D6051C3A5}"/>
              </a:ext>
            </a:extLst>
          </p:cNvPr>
          <p:cNvSpPr txBox="1"/>
          <p:nvPr/>
        </p:nvSpPr>
        <p:spPr>
          <a:xfrm>
            <a:off x="8035260" y="2202622"/>
            <a:ext cx="2922044" cy="1209482"/>
          </a:xfrm>
          <a:prstGeom prst="round2DiagRect">
            <a:avLst/>
          </a:prstGeom>
          <a:solidFill>
            <a:srgbClr val="2C68B1"/>
          </a:solidFill>
        </p:spPr>
        <p:txBody>
          <a:bodyPr wrap="square" lIns="144000" tIns="144000" rIns="144000" bIns="144000" rtlCol="0" anchor="ctr" anchorCtr="0">
            <a:noAutofit/>
          </a:bodyPr>
          <a:lstStyle/>
          <a:p>
            <a:pPr algn="ctr">
              <a:lnSpc>
                <a:spcPts val="2080"/>
              </a:lnSpc>
            </a:pPr>
            <a:r>
              <a:rPr lang="de-DE" dirty="0">
                <a:solidFill>
                  <a:schemeClr val="bg1"/>
                </a:solidFill>
                <a:latin typeface="Tahoma" panose="020B0604030504040204" pitchFamily="34" charset="0"/>
                <a:ea typeface="Tahoma" panose="020B0604030504040204" pitchFamily="34" charset="0"/>
                <a:cs typeface="Tahoma" panose="020B0604030504040204" pitchFamily="34" charset="0"/>
              </a:rPr>
              <a:t>Hitachi, Canon </a:t>
            </a:r>
            <a:r>
              <a:rPr lang="de-DE" dirty="0" err="1">
                <a:solidFill>
                  <a:schemeClr val="bg1"/>
                </a:solidFill>
                <a:latin typeface="Tahoma" panose="020B0604030504040204" pitchFamily="34" charset="0"/>
                <a:ea typeface="Tahoma" panose="020B0604030504040204" pitchFamily="34" charset="0"/>
                <a:cs typeface="Tahoma" panose="020B0604030504040204" pitchFamily="34" charset="0"/>
              </a:rPr>
              <a:t>and</a:t>
            </a:r>
            <a:r>
              <a:rPr lang="de-DE" dirty="0">
                <a:solidFill>
                  <a:schemeClr val="bg1"/>
                </a:solidFill>
                <a:latin typeface="Tahoma" panose="020B0604030504040204" pitchFamily="34" charset="0"/>
                <a:ea typeface="Tahoma" panose="020B0604030504040204" pitchFamily="34" charset="0"/>
                <a:cs typeface="Tahoma" panose="020B0604030504040204" pitchFamily="34" charset="0"/>
              </a:rPr>
              <a:t> Samsung </a:t>
            </a:r>
            <a:r>
              <a:rPr lang="de-DE" dirty="0" err="1">
                <a:solidFill>
                  <a:schemeClr val="bg1"/>
                </a:solidFill>
                <a:latin typeface="Tahoma" panose="020B0604030504040204" pitchFamily="34" charset="0"/>
                <a:ea typeface="Tahoma" panose="020B0604030504040204" pitchFamily="34" charset="0"/>
                <a:cs typeface="Tahoma" panose="020B0604030504040204" pitchFamily="34" charset="0"/>
              </a:rPr>
              <a:t>urged</a:t>
            </a:r>
            <a:r>
              <a:rPr lang="de-DE"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dirty="0" err="1">
                <a:solidFill>
                  <a:schemeClr val="bg1"/>
                </a:solidFill>
                <a:latin typeface="Tahoma" panose="020B0604030504040204" pitchFamily="34" charset="0"/>
                <a:ea typeface="Tahoma" panose="020B0604030504040204" pitchFamily="34" charset="0"/>
                <a:cs typeface="Tahoma" panose="020B0604030504040204" pitchFamily="34" charset="0"/>
              </a:rPr>
              <a:t>to</a:t>
            </a:r>
            <a:r>
              <a:rPr lang="de-DE"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dirty="0" err="1">
                <a:solidFill>
                  <a:schemeClr val="bg1"/>
                </a:solidFill>
                <a:latin typeface="Tahoma" panose="020B0604030504040204" pitchFamily="34" charset="0"/>
                <a:ea typeface="Tahoma" panose="020B0604030504040204" pitchFamily="34" charset="0"/>
                <a:cs typeface="Tahoma" panose="020B0604030504040204" pitchFamily="34" charset="0"/>
              </a:rPr>
              <a:t>address</a:t>
            </a:r>
            <a:r>
              <a:rPr lang="de-DE"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dirty="0" err="1">
                <a:solidFill>
                  <a:schemeClr val="bg1"/>
                </a:solidFill>
                <a:latin typeface="Tahoma" panose="020B0604030504040204" pitchFamily="34" charset="0"/>
                <a:ea typeface="Tahoma" panose="020B0604030504040204" pitchFamily="34" charset="0"/>
                <a:cs typeface="Tahoma" panose="020B0604030504040204" pitchFamily="34" charset="0"/>
              </a:rPr>
              <a:t>forced</a:t>
            </a:r>
            <a:r>
              <a:rPr lang="de-DE"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dirty="0" err="1">
                <a:solidFill>
                  <a:schemeClr val="bg1"/>
                </a:solidFill>
                <a:latin typeface="Tahoma" panose="020B0604030504040204" pitchFamily="34" charset="0"/>
                <a:ea typeface="Tahoma" panose="020B0604030504040204" pitchFamily="34" charset="0"/>
                <a:cs typeface="Tahoma" panose="020B0604030504040204" pitchFamily="34" charset="0"/>
              </a:rPr>
              <a:t>labour</a:t>
            </a:r>
            <a:endParaRPr lang="de-DE"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9" name="TextBox 18">
            <a:extLst>
              <a:ext uri="{FF2B5EF4-FFF2-40B4-BE49-F238E27FC236}">
                <a16:creationId xmlns:a16="http://schemas.microsoft.com/office/drawing/2014/main" id="{34918658-1AF3-46C0-A951-77B8EFB810A6}"/>
              </a:ext>
            </a:extLst>
          </p:cNvPr>
          <p:cNvSpPr txBox="1"/>
          <p:nvPr/>
        </p:nvSpPr>
        <p:spPr>
          <a:xfrm>
            <a:off x="3777076" y="3582385"/>
            <a:ext cx="2441020" cy="1098726"/>
          </a:xfrm>
          <a:prstGeom prst="round2DiagRect">
            <a:avLst/>
          </a:prstGeom>
          <a:solidFill>
            <a:srgbClr val="2C68B1"/>
          </a:solidFill>
        </p:spPr>
        <p:txBody>
          <a:bodyPr wrap="square" lIns="144000" tIns="144000" rIns="144000" bIns="144000" rtlCol="0" anchor="ctr" anchorCtr="0">
            <a:noAutofit/>
          </a:bodyPr>
          <a:lstStyle/>
          <a:p>
            <a:pPr algn="ctr">
              <a:lnSpc>
                <a:spcPts val="2080"/>
              </a:lnSpc>
            </a:pP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Nestlé admits forced </a:t>
            </a:r>
            <a:r>
              <a:rPr lang="en-US" dirty="0" err="1">
                <a:solidFill>
                  <a:schemeClr val="bg1"/>
                </a:solidFill>
                <a:latin typeface="Tahoma" panose="020B0604030504040204" pitchFamily="34" charset="0"/>
                <a:ea typeface="Tahoma" panose="020B0604030504040204" pitchFamily="34" charset="0"/>
                <a:cs typeface="Tahoma" panose="020B0604030504040204" pitchFamily="34" charset="0"/>
              </a:rPr>
              <a:t>labour</a:t>
            </a:r>
            <a:r>
              <a:rPr lang="en-US" dirty="0">
                <a:solidFill>
                  <a:schemeClr val="bg1"/>
                </a:solidFill>
                <a:latin typeface="Tahoma" panose="020B0604030504040204" pitchFamily="34" charset="0"/>
                <a:ea typeface="Tahoma" panose="020B0604030504040204" pitchFamily="34" charset="0"/>
                <a:cs typeface="Tahoma" panose="020B0604030504040204" pitchFamily="34" charset="0"/>
              </a:rPr>
              <a:t> in Thailand supply chain</a:t>
            </a:r>
          </a:p>
        </p:txBody>
      </p:sp>
      <p:sp>
        <p:nvSpPr>
          <p:cNvPr id="20" name="TextBox 19">
            <a:extLst>
              <a:ext uri="{FF2B5EF4-FFF2-40B4-BE49-F238E27FC236}">
                <a16:creationId xmlns:a16="http://schemas.microsoft.com/office/drawing/2014/main" id="{C6911461-6DC1-47DB-A31A-2418BB948792}"/>
              </a:ext>
            </a:extLst>
          </p:cNvPr>
          <p:cNvSpPr txBox="1"/>
          <p:nvPr/>
        </p:nvSpPr>
        <p:spPr>
          <a:xfrm>
            <a:off x="6401882" y="3582385"/>
            <a:ext cx="2549900" cy="1098726"/>
          </a:xfrm>
          <a:prstGeom prst="round2DiagRect">
            <a:avLst/>
          </a:prstGeom>
          <a:solidFill>
            <a:srgbClr val="2C68B1"/>
          </a:solidFill>
        </p:spPr>
        <p:txBody>
          <a:bodyPr wrap="square" lIns="144000" tIns="144000" rIns="144000" bIns="144000" rtlCol="0" anchor="ctr" anchorCtr="0">
            <a:noAutofit/>
          </a:bodyPr>
          <a:lstStyle/>
          <a:p>
            <a:pPr algn="ctr">
              <a:lnSpc>
                <a:spcPts val="2080"/>
              </a:lnSpc>
            </a:pP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UN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gives</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Qatar a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year</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to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end</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i-FI" dirty="0" err="1">
                <a:solidFill>
                  <a:schemeClr val="bg1"/>
                </a:solidFill>
                <a:latin typeface="Tahoma" panose="020B0604030504040204" pitchFamily="34" charset="0"/>
                <a:ea typeface="Tahoma" panose="020B0604030504040204" pitchFamily="34" charset="0"/>
                <a:cs typeface="Tahoma" panose="020B0604030504040204" pitchFamily="34" charset="0"/>
              </a:rPr>
              <a:t>forced</a:t>
            </a:r>
            <a:r>
              <a:rPr lang="fi-FI" dirty="0">
                <a:solidFill>
                  <a:schemeClr val="bg1"/>
                </a:solidFill>
                <a:latin typeface="Tahoma" panose="020B0604030504040204" pitchFamily="34" charset="0"/>
                <a:ea typeface="Tahoma" panose="020B0604030504040204" pitchFamily="34" charset="0"/>
                <a:cs typeface="Tahoma" panose="020B0604030504040204" pitchFamily="34" charset="0"/>
              </a:rPr>
              <a:t> labour</a:t>
            </a:r>
          </a:p>
        </p:txBody>
      </p:sp>
    </p:spTree>
    <p:extLst>
      <p:ext uri="{BB962C8B-B14F-4D97-AF65-F5344CB8AC3E}">
        <p14:creationId xmlns:p14="http://schemas.microsoft.com/office/powerpoint/2010/main" val="3202005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Penalties</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7</a:t>
            </a:fld>
            <a:endParaRPr lang="en-GB"/>
          </a:p>
        </p:txBody>
      </p:sp>
      <p:pic>
        <p:nvPicPr>
          <p:cNvPr id="10" name="Picture 9">
            <a:extLst>
              <a:ext uri="{FF2B5EF4-FFF2-40B4-BE49-F238E27FC236}">
                <a16:creationId xmlns:a16="http://schemas.microsoft.com/office/drawing/2014/main" id="{87A0EB09-8C68-47E7-B7F9-6F6C028BC48B}"/>
              </a:ext>
            </a:extLst>
          </p:cNvPr>
          <p:cNvPicPr>
            <a:picLocks noChangeAspect="1"/>
          </p:cNvPicPr>
          <p:nvPr/>
        </p:nvPicPr>
        <p:blipFill>
          <a:blip r:embed="rId2"/>
          <a:stretch>
            <a:fillRect/>
          </a:stretch>
        </p:blipFill>
        <p:spPr>
          <a:xfrm>
            <a:off x="838200" y="1147663"/>
            <a:ext cx="3802229" cy="4562674"/>
          </a:xfrm>
          <a:prstGeom prst="rect">
            <a:avLst/>
          </a:prstGeom>
        </p:spPr>
      </p:pic>
      <p:sp>
        <p:nvSpPr>
          <p:cNvPr id="11" name="TextBox 10">
            <a:extLst>
              <a:ext uri="{FF2B5EF4-FFF2-40B4-BE49-F238E27FC236}">
                <a16:creationId xmlns:a16="http://schemas.microsoft.com/office/drawing/2014/main" id="{80D0B340-685F-4915-A02B-5E5E096D7818}"/>
              </a:ext>
            </a:extLst>
          </p:cNvPr>
          <p:cNvSpPr txBox="1"/>
          <p:nvPr/>
        </p:nvSpPr>
        <p:spPr>
          <a:xfrm>
            <a:off x="5151211" y="2741953"/>
            <a:ext cx="5525955" cy="1374094"/>
          </a:xfrm>
          <a:prstGeom prst="rect">
            <a:avLst/>
          </a:prstGeom>
          <a:noFill/>
        </p:spPr>
        <p:txBody>
          <a:bodyPr wrap="square" rtlCol="0">
            <a:spAutoFit/>
          </a:bodyPr>
          <a:lstStyle/>
          <a:p>
            <a:pPr marL="285750" indent="-285750">
              <a:lnSpc>
                <a:spcPct val="150000"/>
              </a:lnSpc>
              <a:spcAft>
                <a:spcPts val="600"/>
              </a:spcAft>
              <a:buClr>
                <a:srgbClr val="2C68B1"/>
              </a:buClr>
              <a:buFont typeface="Arial" charset="0"/>
              <a:buChar char="•"/>
            </a:pPr>
            <a:r>
              <a:rPr lang="en-US" sz="2800" dirty="0">
                <a:solidFill>
                  <a:srgbClr val="333538"/>
                </a:solidFill>
                <a:latin typeface="Tahoma" panose="020B0604030504040204" pitchFamily="34" charset="0"/>
                <a:ea typeface="Tahoma" panose="020B0604030504040204" pitchFamily="34" charset="0"/>
                <a:cs typeface="Tahoma" panose="020B0604030504040204" pitchFamily="34" charset="0"/>
              </a:rPr>
              <a:t>Slavery is a criminal offence</a:t>
            </a:r>
          </a:p>
          <a:p>
            <a:pPr marL="285750" indent="-285750">
              <a:lnSpc>
                <a:spcPct val="150000"/>
              </a:lnSpc>
              <a:spcAft>
                <a:spcPts val="600"/>
              </a:spcAft>
              <a:buClr>
                <a:srgbClr val="2C68B1"/>
              </a:buClr>
              <a:buFont typeface="Arial" charset="0"/>
              <a:buChar char="•"/>
            </a:pPr>
            <a:r>
              <a:rPr lang="en-US" sz="2800" dirty="0">
                <a:solidFill>
                  <a:srgbClr val="333538"/>
                </a:solidFill>
                <a:latin typeface="Tahoma" panose="020B0604030504040204" pitchFamily="34" charset="0"/>
                <a:ea typeface="Tahoma" panose="020B0604030504040204" pitchFamily="34" charset="0"/>
                <a:cs typeface="Tahoma" panose="020B0604030504040204" pitchFamily="34" charset="0"/>
              </a:rPr>
              <a:t>Up to life imprisonment</a:t>
            </a:r>
          </a:p>
        </p:txBody>
      </p:sp>
    </p:spTree>
    <p:extLst>
      <p:ext uri="{BB962C8B-B14F-4D97-AF65-F5344CB8AC3E}">
        <p14:creationId xmlns:p14="http://schemas.microsoft.com/office/powerpoint/2010/main" val="1184148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The Modern Slavery Act 2015</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8</a:t>
            </a:fld>
            <a:endParaRPr lang="en-GB"/>
          </a:p>
        </p:txBody>
      </p:sp>
      <p:sp>
        <p:nvSpPr>
          <p:cNvPr id="7" name="TextBox 6">
            <a:extLst>
              <a:ext uri="{FF2B5EF4-FFF2-40B4-BE49-F238E27FC236}">
                <a16:creationId xmlns:a16="http://schemas.microsoft.com/office/drawing/2014/main" id="{0B37C3F1-9391-4251-A5E1-5B3E9E3DC9A2}"/>
              </a:ext>
            </a:extLst>
          </p:cNvPr>
          <p:cNvSpPr txBox="1"/>
          <p:nvPr/>
        </p:nvSpPr>
        <p:spPr>
          <a:xfrm>
            <a:off x="1189046" y="2177674"/>
            <a:ext cx="9566778" cy="2246769"/>
          </a:xfrm>
          <a:prstGeom prst="rect">
            <a:avLst/>
          </a:prstGeom>
          <a:noFill/>
        </p:spPr>
        <p:txBody>
          <a:bodyPr wrap="square" rtlCol="0">
            <a:spAutoFit/>
          </a:bodyPr>
          <a:lstStyle/>
          <a:p>
            <a:pPr>
              <a:spcAft>
                <a:spcPts val="1200"/>
              </a:spcAft>
              <a:buClr>
                <a:srgbClr val="13E248"/>
              </a:buClr>
            </a:pPr>
            <a:r>
              <a:rPr lang="en-US" sz="2400" b="1" dirty="0">
                <a:latin typeface="Tahoma" panose="020B0604030504040204" pitchFamily="34" charset="0"/>
                <a:ea typeface="Tahoma" panose="020B0604030504040204" pitchFamily="34" charset="0"/>
                <a:cs typeface="Tahoma" panose="020B0604030504040204" pitchFamily="34" charset="0"/>
              </a:rPr>
              <a:t>Section 54</a:t>
            </a:r>
          </a:p>
          <a:p>
            <a:pPr>
              <a:spcAft>
                <a:spcPts val="1200"/>
              </a:spcAft>
              <a:buClr>
                <a:srgbClr val="13E248"/>
              </a:buClr>
            </a:pPr>
            <a:r>
              <a:rPr lang="en-US" sz="2400" b="1" dirty="0">
                <a:latin typeface="Tahoma" panose="020B0604030504040204" pitchFamily="34" charset="0"/>
                <a:ea typeface="Tahoma" panose="020B0604030504040204" pitchFamily="34" charset="0"/>
                <a:cs typeface="Tahoma" panose="020B0604030504040204" pitchFamily="34" charset="0"/>
              </a:rPr>
              <a:t>Our Company has a legal duty to publish:</a:t>
            </a:r>
          </a:p>
          <a:p>
            <a:pPr marL="457200" indent="-457200">
              <a:spcAft>
                <a:spcPts val="1200"/>
              </a:spcAft>
              <a:buClr>
                <a:srgbClr val="2C68B1"/>
              </a:buClr>
              <a:buFont typeface="Arial" charset="0"/>
              <a:buChar char="•"/>
            </a:pPr>
            <a:r>
              <a:rPr lang="en-US" sz="2400" dirty="0">
                <a:latin typeface="Tahoma" panose="020B0604030504040204" pitchFamily="34" charset="0"/>
                <a:ea typeface="Tahoma" panose="020B0604030504040204" pitchFamily="34" charset="0"/>
                <a:cs typeface="Tahoma" panose="020B0604030504040204" pitchFamily="34" charset="0"/>
              </a:rPr>
              <a:t>The steps taken to ensure slavery and human trafficking is not taking place in any of our supply chains or in any part of our business</a:t>
            </a:r>
          </a:p>
        </p:txBody>
      </p:sp>
    </p:spTree>
    <p:extLst>
      <p:ext uri="{BB962C8B-B14F-4D97-AF65-F5344CB8AC3E}">
        <p14:creationId xmlns:p14="http://schemas.microsoft.com/office/powerpoint/2010/main" val="175630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Who is at risk?</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9</a:t>
            </a:fld>
            <a:endParaRPr lang="en-GB"/>
          </a:p>
        </p:txBody>
      </p:sp>
      <p:sp>
        <p:nvSpPr>
          <p:cNvPr id="6" name="TextBox 5">
            <a:extLst>
              <a:ext uri="{FF2B5EF4-FFF2-40B4-BE49-F238E27FC236}">
                <a16:creationId xmlns:a16="http://schemas.microsoft.com/office/drawing/2014/main" id="{D846CC1D-683E-4D26-A1F1-034D6A40569C}"/>
              </a:ext>
            </a:extLst>
          </p:cNvPr>
          <p:cNvSpPr txBox="1"/>
          <p:nvPr/>
        </p:nvSpPr>
        <p:spPr>
          <a:xfrm>
            <a:off x="1968504" y="2436717"/>
            <a:ext cx="2685122" cy="992283"/>
          </a:xfrm>
          <a:prstGeom prst="round2DiagRect">
            <a:avLst/>
          </a:prstGeom>
          <a:solidFill>
            <a:srgbClr val="2C68B1"/>
          </a:solidFill>
        </p:spPr>
        <p:txBody>
          <a:bodyPr wrap="square" lIns="144000" tIns="144000" rIns="144000" bIns="144000" rtlCol="0" anchor="ctr" anchorCtr="0">
            <a:noAutofit/>
          </a:bodyPr>
          <a:lstStyle/>
          <a:p>
            <a:pPr algn="ct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Only women</a:t>
            </a:r>
          </a:p>
        </p:txBody>
      </p:sp>
      <p:sp>
        <p:nvSpPr>
          <p:cNvPr id="8" name="TextBox 7">
            <a:extLst>
              <a:ext uri="{FF2B5EF4-FFF2-40B4-BE49-F238E27FC236}">
                <a16:creationId xmlns:a16="http://schemas.microsoft.com/office/drawing/2014/main" id="{7E5CB493-D409-46A6-8BB3-5FD44F1FB84C}"/>
              </a:ext>
            </a:extLst>
          </p:cNvPr>
          <p:cNvSpPr txBox="1"/>
          <p:nvPr/>
        </p:nvSpPr>
        <p:spPr>
          <a:xfrm>
            <a:off x="4723533" y="2419820"/>
            <a:ext cx="2766368" cy="992283"/>
          </a:xfrm>
          <a:prstGeom prst="round2DiagRect">
            <a:avLst/>
          </a:prstGeom>
          <a:solidFill>
            <a:srgbClr val="2C68B1"/>
          </a:solidFill>
        </p:spPr>
        <p:txBody>
          <a:bodyPr wrap="square" lIns="144000" tIns="144000" rIns="144000" bIns="144000" rtlCol="0" anchor="ctr" anchorCtr="0">
            <a:noAutofit/>
          </a:bodyPr>
          <a:lstStyle/>
          <a:p>
            <a:pPr algn="ctr"/>
            <a:r>
              <a:rPr lang="fi-FI" sz="1600" dirty="0">
                <a:solidFill>
                  <a:schemeClr val="bg1"/>
                </a:solidFill>
                <a:latin typeface="Tahoma" panose="020B0604030504040204" pitchFamily="34" charset="0"/>
                <a:ea typeface="Tahoma" panose="020B0604030504040204" pitchFamily="34" charset="0"/>
                <a:cs typeface="Tahoma" panose="020B0604030504040204" pitchFamily="34" charset="0"/>
              </a:rPr>
              <a:t>People in </a:t>
            </a: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socially-excluded</a:t>
            </a:r>
            <a:r>
              <a:rPr lang="fi-FI" sz="16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groups</a:t>
            </a:r>
            <a:endParaRPr lang="fi-FI" sz="1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55DA30EE-599F-414B-AEC3-0B1C00BF52CC}"/>
              </a:ext>
            </a:extLst>
          </p:cNvPr>
          <p:cNvSpPr txBox="1"/>
          <p:nvPr/>
        </p:nvSpPr>
        <p:spPr>
          <a:xfrm>
            <a:off x="7593319" y="2408504"/>
            <a:ext cx="2504820" cy="1003599"/>
          </a:xfrm>
          <a:prstGeom prst="round2DiagRect">
            <a:avLst/>
          </a:prstGeom>
          <a:solidFill>
            <a:srgbClr val="2C68B1"/>
          </a:solidFill>
        </p:spPr>
        <p:txBody>
          <a:bodyPr wrap="square" lIns="144000" tIns="144000" rIns="144000" bIns="144000" rtlCol="0" anchor="ctr" anchorCtr="0">
            <a:noAutofit/>
          </a:bodyPr>
          <a:lstStyle/>
          <a:p>
            <a:pPr algn="ctr"/>
            <a:r>
              <a:rPr lang="de-DE" sz="1600" dirty="0">
                <a:solidFill>
                  <a:schemeClr val="bg1"/>
                </a:solidFill>
                <a:latin typeface="Tahoma" panose="020B0604030504040204" pitchFamily="34" charset="0"/>
                <a:ea typeface="Tahoma" panose="020B0604030504040204" pitchFamily="34" charset="0"/>
                <a:cs typeface="Tahoma" panose="020B0604030504040204" pitchFamily="34" charset="0"/>
              </a:rPr>
              <a:t>Migrant </a:t>
            </a:r>
            <a:r>
              <a:rPr lang="de-DE" sz="1600" dirty="0" err="1">
                <a:solidFill>
                  <a:schemeClr val="bg1"/>
                </a:solidFill>
                <a:latin typeface="Tahoma" panose="020B0604030504040204" pitchFamily="34" charset="0"/>
                <a:ea typeface="Tahoma" panose="020B0604030504040204" pitchFamily="34" charset="0"/>
                <a:cs typeface="Tahoma" panose="020B0604030504040204" pitchFamily="34" charset="0"/>
              </a:rPr>
              <a:t>workers</a:t>
            </a:r>
            <a:endParaRPr lang="de-DE" sz="1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DDBE57B4-710C-455F-A017-87B63592A2AC}"/>
              </a:ext>
            </a:extLst>
          </p:cNvPr>
          <p:cNvSpPr txBox="1"/>
          <p:nvPr/>
        </p:nvSpPr>
        <p:spPr>
          <a:xfrm>
            <a:off x="1936743" y="3582385"/>
            <a:ext cx="2685122" cy="1098726"/>
          </a:xfrm>
          <a:prstGeom prst="round2DiagRect">
            <a:avLst/>
          </a:prstGeom>
          <a:solidFill>
            <a:srgbClr val="2C68B1"/>
          </a:solidFill>
        </p:spPr>
        <p:txBody>
          <a:bodyPr wrap="square" lIns="144000" tIns="144000" rIns="144000" bIns="144000" rtlCol="0" anchor="ctr" anchorCtr="0">
            <a:noAutofit/>
          </a:bodyPr>
          <a:lstStyle/>
          <a:p>
            <a:pPr algn="ct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Children</a:t>
            </a:r>
          </a:p>
        </p:txBody>
      </p:sp>
      <p:sp>
        <p:nvSpPr>
          <p:cNvPr id="11" name="TextBox 10">
            <a:extLst>
              <a:ext uri="{FF2B5EF4-FFF2-40B4-BE49-F238E27FC236}">
                <a16:creationId xmlns:a16="http://schemas.microsoft.com/office/drawing/2014/main" id="{05DE8CE8-44FD-4031-ACFE-B3E033829584}"/>
              </a:ext>
            </a:extLst>
          </p:cNvPr>
          <p:cNvSpPr txBox="1"/>
          <p:nvPr/>
        </p:nvSpPr>
        <p:spPr>
          <a:xfrm>
            <a:off x="4723534" y="3582385"/>
            <a:ext cx="2766368" cy="1098726"/>
          </a:xfrm>
          <a:prstGeom prst="round2DiagRect">
            <a:avLst/>
          </a:prstGeom>
          <a:solidFill>
            <a:srgbClr val="2C68B1"/>
          </a:solidFill>
        </p:spPr>
        <p:txBody>
          <a:bodyPr wrap="square" lIns="144000" tIns="144000" rIns="144000" bIns="144000" rtlCol="0" anchor="ctr" anchorCtr="0">
            <a:noAutofit/>
          </a:bodyPr>
          <a:lstStyle/>
          <a:p>
            <a:pPr algn="ct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Those</a:t>
            </a:r>
            <a:r>
              <a:rPr lang="fi-FI" sz="16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working</a:t>
            </a:r>
            <a:r>
              <a:rPr lang="fi-FI" sz="1600" dirty="0">
                <a:solidFill>
                  <a:schemeClr val="bg1"/>
                </a:solidFill>
                <a:latin typeface="Tahoma" panose="020B0604030504040204" pitchFamily="34" charset="0"/>
                <a:ea typeface="Tahoma" panose="020B0604030504040204" pitchFamily="34" charset="0"/>
                <a:cs typeface="Tahoma" panose="020B0604030504040204" pitchFamily="34" charset="0"/>
              </a:rPr>
              <a:t> in </a:t>
            </a: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agriculture</a:t>
            </a:r>
            <a:r>
              <a:rPr lang="fi-FI" sz="16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construction</a:t>
            </a:r>
            <a:r>
              <a:rPr lang="fi-FI" sz="1600" dirty="0">
                <a:solidFill>
                  <a:schemeClr val="bg1"/>
                </a:solidFill>
                <a:latin typeface="Tahoma" panose="020B0604030504040204" pitchFamily="34" charset="0"/>
                <a:ea typeface="Tahoma" panose="020B0604030504040204" pitchFamily="34" charset="0"/>
                <a:cs typeface="Tahoma" panose="020B0604030504040204" pitchFamily="34" charset="0"/>
              </a:rPr>
              <a:t> and </a:t>
            </a:r>
            <a:r>
              <a:rPr lang="fi-FI" sz="1600" dirty="0" err="1">
                <a:solidFill>
                  <a:schemeClr val="bg1"/>
                </a:solidFill>
                <a:latin typeface="Tahoma" panose="020B0604030504040204" pitchFamily="34" charset="0"/>
                <a:ea typeface="Tahoma" panose="020B0604030504040204" pitchFamily="34" charset="0"/>
                <a:cs typeface="Tahoma" panose="020B0604030504040204" pitchFamily="34" charset="0"/>
              </a:rPr>
              <a:t>entertainment</a:t>
            </a:r>
            <a:endParaRPr lang="fi-FI" sz="1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a:extLst>
              <a:ext uri="{FF2B5EF4-FFF2-40B4-BE49-F238E27FC236}">
                <a16:creationId xmlns:a16="http://schemas.microsoft.com/office/drawing/2014/main" id="{D78D3AA3-3A9F-47BF-B7D9-936A3AF3C398}"/>
              </a:ext>
            </a:extLst>
          </p:cNvPr>
          <p:cNvSpPr txBox="1"/>
          <p:nvPr/>
        </p:nvSpPr>
        <p:spPr>
          <a:xfrm>
            <a:off x="7593319" y="3582385"/>
            <a:ext cx="2504820" cy="1098726"/>
          </a:xfrm>
          <a:prstGeom prst="round2DiagRect">
            <a:avLst/>
          </a:prstGeom>
          <a:solidFill>
            <a:srgbClr val="2C68B1"/>
          </a:solidFill>
        </p:spPr>
        <p:txBody>
          <a:bodyPr wrap="square" lIns="144000" tIns="144000" rIns="144000" bIns="144000" rtlCol="0" anchor="ctr" anchorCtr="0">
            <a:noAutofit/>
          </a:bodyPr>
          <a:lstStyle/>
          <a:p>
            <a:pPr algn="ctr"/>
            <a:r>
              <a:rPr lang="de-DE" sz="1600" dirty="0" err="1">
                <a:solidFill>
                  <a:schemeClr val="bg1"/>
                </a:solidFill>
                <a:latin typeface="Tahoma" panose="020B0604030504040204" pitchFamily="34" charset="0"/>
                <a:ea typeface="Tahoma" panose="020B0604030504040204" pitchFamily="34" charset="0"/>
                <a:cs typeface="Tahoma" panose="020B0604030504040204" pitchFamily="34" charset="0"/>
              </a:rPr>
              <a:t>Those</a:t>
            </a:r>
            <a:r>
              <a:rPr lang="de-DE" sz="16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sz="1600" dirty="0" err="1">
                <a:solidFill>
                  <a:schemeClr val="bg1"/>
                </a:solidFill>
                <a:latin typeface="Tahoma" panose="020B0604030504040204" pitchFamily="34" charset="0"/>
                <a:ea typeface="Tahoma" panose="020B0604030504040204" pitchFamily="34" charset="0"/>
                <a:cs typeface="Tahoma" panose="020B0604030504040204" pitchFamily="34" charset="0"/>
              </a:rPr>
              <a:t>undertaking</a:t>
            </a:r>
            <a:r>
              <a:rPr lang="de-DE" sz="16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sz="1600" dirty="0" err="1">
                <a:solidFill>
                  <a:schemeClr val="bg1"/>
                </a:solidFill>
                <a:latin typeface="Tahoma" panose="020B0604030504040204" pitchFamily="34" charset="0"/>
                <a:ea typeface="Tahoma" panose="020B0604030504040204" pitchFamily="34" charset="0"/>
                <a:cs typeface="Tahoma" panose="020B0604030504040204" pitchFamily="34" charset="0"/>
              </a:rPr>
              <a:t>domestic</a:t>
            </a:r>
            <a:r>
              <a:rPr lang="de-DE" sz="16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de-DE" sz="1600" dirty="0" err="1">
                <a:solidFill>
                  <a:schemeClr val="bg1"/>
                </a:solidFill>
                <a:latin typeface="Tahoma" panose="020B0604030504040204" pitchFamily="34" charset="0"/>
                <a:ea typeface="Tahoma" panose="020B0604030504040204" pitchFamily="34" charset="0"/>
                <a:cs typeface="Tahoma" panose="020B0604030504040204" pitchFamily="34" charset="0"/>
              </a:rPr>
              <a:t>work</a:t>
            </a:r>
            <a:endParaRPr lang="de-DE" sz="1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5" name="Oval 14">
            <a:extLst>
              <a:ext uri="{FF2B5EF4-FFF2-40B4-BE49-F238E27FC236}">
                <a16:creationId xmlns:a16="http://schemas.microsoft.com/office/drawing/2014/main" id="{E0CADA8B-2E6D-4D73-AE47-9CEA042D137E}"/>
              </a:ext>
            </a:extLst>
          </p:cNvPr>
          <p:cNvSpPr/>
          <p:nvPr/>
        </p:nvSpPr>
        <p:spPr>
          <a:xfrm>
            <a:off x="4238160" y="4306380"/>
            <a:ext cx="342052" cy="342052"/>
          </a:xfrm>
          <a:prstGeom prst="ellipse">
            <a:avLst/>
          </a:prstGeom>
          <a:solidFill>
            <a:srgbClr val="13E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19" name="Oval 18">
            <a:extLst>
              <a:ext uri="{FF2B5EF4-FFF2-40B4-BE49-F238E27FC236}">
                <a16:creationId xmlns:a16="http://schemas.microsoft.com/office/drawing/2014/main" id="{C564616F-BC37-4E9F-AACC-39FD39DACC38}"/>
              </a:ext>
            </a:extLst>
          </p:cNvPr>
          <p:cNvSpPr/>
          <p:nvPr/>
        </p:nvSpPr>
        <p:spPr>
          <a:xfrm>
            <a:off x="4247180" y="3037099"/>
            <a:ext cx="342052" cy="34205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a:extLst>
              <a:ext uri="{FF2B5EF4-FFF2-40B4-BE49-F238E27FC236}">
                <a16:creationId xmlns:a16="http://schemas.microsoft.com/office/drawing/2014/main" id="{6D64B06F-F563-46F2-9F86-3DB948B943EE}"/>
              </a:ext>
            </a:extLst>
          </p:cNvPr>
          <p:cNvSpPr txBox="1"/>
          <p:nvPr/>
        </p:nvSpPr>
        <p:spPr>
          <a:xfrm>
            <a:off x="4110957" y="3039935"/>
            <a:ext cx="609974" cy="307777"/>
          </a:xfrm>
          <a:prstGeom prst="rect">
            <a:avLst/>
          </a:prstGeom>
          <a:noFill/>
        </p:spPr>
        <p:txBody>
          <a:bodyPr wrap="square" rtlCol="0">
            <a:spAutoFit/>
          </a:bodyPr>
          <a:lstStyle/>
          <a:p>
            <a:pPr algn="ctr"/>
            <a:r>
              <a:rPr lang="en-US" sz="1400" b="1" dirty="0">
                <a:solidFill>
                  <a:schemeClr val="bg1"/>
                </a:solidFill>
                <a:latin typeface="Tahoma" panose="020B0604030504040204" pitchFamily="34" charset="0"/>
                <a:ea typeface="Tahoma" panose="020B0604030504040204" pitchFamily="34" charset="0"/>
                <a:cs typeface="Tahoma" panose="020B0604030504040204" pitchFamily="34" charset="0"/>
              </a:rPr>
              <a:t>NO</a:t>
            </a:r>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a:extLst>
              <a:ext uri="{FF2B5EF4-FFF2-40B4-BE49-F238E27FC236}">
                <a16:creationId xmlns:a16="http://schemas.microsoft.com/office/drawing/2014/main" id="{794CE0BF-034B-4D07-89A4-9554AEE18B9F}"/>
              </a:ext>
            </a:extLst>
          </p:cNvPr>
          <p:cNvSpPr/>
          <p:nvPr/>
        </p:nvSpPr>
        <p:spPr>
          <a:xfrm>
            <a:off x="4174008" y="4331700"/>
            <a:ext cx="479618" cy="276999"/>
          </a:xfrm>
          <a:prstGeom prst="rect">
            <a:avLst/>
          </a:prstGeom>
        </p:spPr>
        <p:txBody>
          <a:bodyPr wrap="none">
            <a:spAutoFit/>
          </a:bodyPr>
          <a:lstStyle/>
          <a:p>
            <a:r>
              <a:rPr lang="en-US" sz="1200" b="1" dirty="0">
                <a:latin typeface="Tahoma" panose="020B0604030504040204" pitchFamily="34" charset="0"/>
                <a:ea typeface="Tahoma" panose="020B0604030504040204" pitchFamily="34" charset="0"/>
                <a:cs typeface="Tahoma" panose="020B0604030504040204" pitchFamily="34" charset="0"/>
              </a:rPr>
              <a:t>YES</a:t>
            </a:r>
            <a:endParaRPr lang="en-GB" sz="1200" dirty="0"/>
          </a:p>
        </p:txBody>
      </p:sp>
      <p:sp>
        <p:nvSpPr>
          <p:cNvPr id="25" name="Oval 24">
            <a:extLst>
              <a:ext uri="{FF2B5EF4-FFF2-40B4-BE49-F238E27FC236}">
                <a16:creationId xmlns:a16="http://schemas.microsoft.com/office/drawing/2014/main" id="{860DE2EA-0DA1-4787-B131-A828E6058EB0}"/>
              </a:ext>
            </a:extLst>
          </p:cNvPr>
          <p:cNvSpPr/>
          <p:nvPr/>
        </p:nvSpPr>
        <p:spPr>
          <a:xfrm>
            <a:off x="7096502" y="4281060"/>
            <a:ext cx="342052" cy="342052"/>
          </a:xfrm>
          <a:prstGeom prst="ellipse">
            <a:avLst/>
          </a:prstGeom>
          <a:solidFill>
            <a:srgbClr val="13E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26" name="Rectangle 25">
            <a:extLst>
              <a:ext uri="{FF2B5EF4-FFF2-40B4-BE49-F238E27FC236}">
                <a16:creationId xmlns:a16="http://schemas.microsoft.com/office/drawing/2014/main" id="{E8CE9754-A3B8-4F0B-B3AF-7FA9050F003E}"/>
              </a:ext>
            </a:extLst>
          </p:cNvPr>
          <p:cNvSpPr/>
          <p:nvPr/>
        </p:nvSpPr>
        <p:spPr>
          <a:xfrm>
            <a:off x="7032350" y="4306380"/>
            <a:ext cx="479618" cy="276999"/>
          </a:xfrm>
          <a:prstGeom prst="rect">
            <a:avLst/>
          </a:prstGeom>
        </p:spPr>
        <p:txBody>
          <a:bodyPr wrap="none">
            <a:spAutoFit/>
          </a:bodyPr>
          <a:lstStyle/>
          <a:p>
            <a:r>
              <a:rPr lang="en-US" sz="1200" b="1" dirty="0">
                <a:latin typeface="Tahoma" panose="020B0604030504040204" pitchFamily="34" charset="0"/>
                <a:ea typeface="Tahoma" panose="020B0604030504040204" pitchFamily="34" charset="0"/>
                <a:cs typeface="Tahoma" panose="020B0604030504040204" pitchFamily="34" charset="0"/>
              </a:rPr>
              <a:t>YES</a:t>
            </a:r>
            <a:endParaRPr lang="en-GB" sz="1200" dirty="0"/>
          </a:p>
        </p:txBody>
      </p:sp>
      <p:sp>
        <p:nvSpPr>
          <p:cNvPr id="27" name="Oval 26">
            <a:extLst>
              <a:ext uri="{FF2B5EF4-FFF2-40B4-BE49-F238E27FC236}">
                <a16:creationId xmlns:a16="http://schemas.microsoft.com/office/drawing/2014/main" id="{4DD8B509-D932-4FCE-AD8F-BD43DAAA4854}"/>
              </a:ext>
            </a:extLst>
          </p:cNvPr>
          <p:cNvSpPr/>
          <p:nvPr/>
        </p:nvSpPr>
        <p:spPr>
          <a:xfrm>
            <a:off x="7103055" y="3023899"/>
            <a:ext cx="342052" cy="342052"/>
          </a:xfrm>
          <a:prstGeom prst="ellipse">
            <a:avLst/>
          </a:prstGeom>
          <a:solidFill>
            <a:srgbClr val="13E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28" name="Rectangle 27">
            <a:extLst>
              <a:ext uri="{FF2B5EF4-FFF2-40B4-BE49-F238E27FC236}">
                <a16:creationId xmlns:a16="http://schemas.microsoft.com/office/drawing/2014/main" id="{2558868D-561D-4B13-BC4B-99395986B969}"/>
              </a:ext>
            </a:extLst>
          </p:cNvPr>
          <p:cNvSpPr/>
          <p:nvPr/>
        </p:nvSpPr>
        <p:spPr>
          <a:xfrm>
            <a:off x="7038903" y="3049219"/>
            <a:ext cx="479618" cy="276999"/>
          </a:xfrm>
          <a:prstGeom prst="rect">
            <a:avLst/>
          </a:prstGeom>
        </p:spPr>
        <p:txBody>
          <a:bodyPr wrap="none">
            <a:spAutoFit/>
          </a:bodyPr>
          <a:lstStyle/>
          <a:p>
            <a:r>
              <a:rPr lang="en-US" sz="1200" b="1" dirty="0">
                <a:latin typeface="Tahoma" panose="020B0604030504040204" pitchFamily="34" charset="0"/>
                <a:ea typeface="Tahoma" panose="020B0604030504040204" pitchFamily="34" charset="0"/>
                <a:cs typeface="Tahoma" panose="020B0604030504040204" pitchFamily="34" charset="0"/>
              </a:rPr>
              <a:t>YES</a:t>
            </a:r>
            <a:endParaRPr lang="en-GB" sz="1200" dirty="0"/>
          </a:p>
        </p:txBody>
      </p:sp>
      <p:sp>
        <p:nvSpPr>
          <p:cNvPr id="29" name="Oval 28">
            <a:extLst>
              <a:ext uri="{FF2B5EF4-FFF2-40B4-BE49-F238E27FC236}">
                <a16:creationId xmlns:a16="http://schemas.microsoft.com/office/drawing/2014/main" id="{2524CBF8-5095-499A-8E85-D7291F1C4BCD}"/>
              </a:ext>
            </a:extLst>
          </p:cNvPr>
          <p:cNvSpPr/>
          <p:nvPr/>
        </p:nvSpPr>
        <p:spPr>
          <a:xfrm>
            <a:off x="9722386" y="3023899"/>
            <a:ext cx="342052" cy="342052"/>
          </a:xfrm>
          <a:prstGeom prst="ellipse">
            <a:avLst/>
          </a:prstGeom>
          <a:solidFill>
            <a:srgbClr val="13E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30" name="Rectangle 29">
            <a:extLst>
              <a:ext uri="{FF2B5EF4-FFF2-40B4-BE49-F238E27FC236}">
                <a16:creationId xmlns:a16="http://schemas.microsoft.com/office/drawing/2014/main" id="{EC97E467-9284-4369-A2E2-D3900DC4018F}"/>
              </a:ext>
            </a:extLst>
          </p:cNvPr>
          <p:cNvSpPr/>
          <p:nvPr/>
        </p:nvSpPr>
        <p:spPr>
          <a:xfrm>
            <a:off x="9658234" y="3049219"/>
            <a:ext cx="479618" cy="276999"/>
          </a:xfrm>
          <a:prstGeom prst="rect">
            <a:avLst/>
          </a:prstGeom>
        </p:spPr>
        <p:txBody>
          <a:bodyPr wrap="none">
            <a:spAutoFit/>
          </a:bodyPr>
          <a:lstStyle/>
          <a:p>
            <a:r>
              <a:rPr lang="en-US" sz="1200" b="1" dirty="0">
                <a:latin typeface="Tahoma" panose="020B0604030504040204" pitchFamily="34" charset="0"/>
                <a:ea typeface="Tahoma" panose="020B0604030504040204" pitchFamily="34" charset="0"/>
                <a:cs typeface="Tahoma" panose="020B0604030504040204" pitchFamily="34" charset="0"/>
              </a:rPr>
              <a:t>YES</a:t>
            </a:r>
            <a:endParaRPr lang="en-GB" sz="1200" dirty="0"/>
          </a:p>
        </p:txBody>
      </p:sp>
      <p:sp>
        <p:nvSpPr>
          <p:cNvPr id="31" name="Oval 30">
            <a:extLst>
              <a:ext uri="{FF2B5EF4-FFF2-40B4-BE49-F238E27FC236}">
                <a16:creationId xmlns:a16="http://schemas.microsoft.com/office/drawing/2014/main" id="{8F092E35-29F7-4505-8D27-84E24DE7178D}"/>
              </a:ext>
            </a:extLst>
          </p:cNvPr>
          <p:cNvSpPr/>
          <p:nvPr/>
        </p:nvSpPr>
        <p:spPr>
          <a:xfrm>
            <a:off x="9709279" y="4306380"/>
            <a:ext cx="342052" cy="342052"/>
          </a:xfrm>
          <a:prstGeom prst="ellipse">
            <a:avLst/>
          </a:prstGeom>
          <a:solidFill>
            <a:srgbClr val="13E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32" name="Rectangle 31">
            <a:extLst>
              <a:ext uri="{FF2B5EF4-FFF2-40B4-BE49-F238E27FC236}">
                <a16:creationId xmlns:a16="http://schemas.microsoft.com/office/drawing/2014/main" id="{BF79FD52-963B-4689-BA57-932E61E742F0}"/>
              </a:ext>
            </a:extLst>
          </p:cNvPr>
          <p:cNvSpPr/>
          <p:nvPr/>
        </p:nvSpPr>
        <p:spPr>
          <a:xfrm>
            <a:off x="9645127" y="4331700"/>
            <a:ext cx="479618" cy="276999"/>
          </a:xfrm>
          <a:prstGeom prst="rect">
            <a:avLst/>
          </a:prstGeom>
        </p:spPr>
        <p:txBody>
          <a:bodyPr wrap="none">
            <a:spAutoFit/>
          </a:bodyPr>
          <a:lstStyle/>
          <a:p>
            <a:r>
              <a:rPr lang="en-US" sz="1200" b="1" dirty="0">
                <a:latin typeface="Tahoma" panose="020B0604030504040204" pitchFamily="34" charset="0"/>
                <a:ea typeface="Tahoma" panose="020B0604030504040204" pitchFamily="34" charset="0"/>
                <a:cs typeface="Tahoma" panose="020B0604030504040204" pitchFamily="34" charset="0"/>
              </a:rPr>
              <a:t>YES</a:t>
            </a:r>
            <a:endParaRPr lang="en-GB" sz="1200" dirty="0"/>
          </a:p>
        </p:txBody>
      </p:sp>
    </p:spTree>
    <p:extLst>
      <p:ext uri="{BB962C8B-B14F-4D97-AF65-F5344CB8AC3E}">
        <p14:creationId xmlns:p14="http://schemas.microsoft.com/office/powerpoint/2010/main" val="63546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Where is there a risk in our business?</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10</a:t>
            </a:fld>
            <a:endParaRPr lang="en-GB"/>
          </a:p>
        </p:txBody>
      </p:sp>
      <p:pic>
        <p:nvPicPr>
          <p:cNvPr id="23" name="Picture 22">
            <a:extLst>
              <a:ext uri="{FF2B5EF4-FFF2-40B4-BE49-F238E27FC236}">
                <a16:creationId xmlns:a16="http://schemas.microsoft.com/office/drawing/2014/main" id="{66F1BE51-2437-4373-93F4-1C16ECCAF540}"/>
              </a:ext>
            </a:extLst>
          </p:cNvPr>
          <p:cNvPicPr>
            <a:picLocks noChangeAspect="1"/>
          </p:cNvPicPr>
          <p:nvPr/>
        </p:nvPicPr>
        <p:blipFill>
          <a:blip r:embed="rId2"/>
          <a:stretch>
            <a:fillRect/>
          </a:stretch>
        </p:blipFill>
        <p:spPr>
          <a:xfrm>
            <a:off x="838200" y="1147663"/>
            <a:ext cx="3802229" cy="4562674"/>
          </a:xfrm>
          <a:prstGeom prst="rect">
            <a:avLst/>
          </a:prstGeom>
        </p:spPr>
      </p:pic>
      <p:sp>
        <p:nvSpPr>
          <p:cNvPr id="24" name="TextBox 23">
            <a:extLst>
              <a:ext uri="{FF2B5EF4-FFF2-40B4-BE49-F238E27FC236}">
                <a16:creationId xmlns:a16="http://schemas.microsoft.com/office/drawing/2014/main" id="{4C8398FF-3945-45F2-8F3B-DD980B5B83A8}"/>
              </a:ext>
            </a:extLst>
          </p:cNvPr>
          <p:cNvSpPr txBox="1"/>
          <p:nvPr/>
        </p:nvSpPr>
        <p:spPr>
          <a:xfrm>
            <a:off x="5081938" y="1147663"/>
            <a:ext cx="5525955" cy="4202754"/>
          </a:xfrm>
          <a:prstGeom prst="rect">
            <a:avLst/>
          </a:prstGeom>
          <a:noFill/>
        </p:spPr>
        <p:txBody>
          <a:bodyPr wrap="square" rtlCol="0">
            <a:spAutoFit/>
          </a:bodyPr>
          <a:lstStyle/>
          <a:p>
            <a:pPr>
              <a:lnSpc>
                <a:spcPct val="150000"/>
              </a:lnSpc>
            </a:pPr>
            <a:r>
              <a:rPr lang="en-GB" sz="2400" b="1" dirty="0">
                <a:latin typeface="Tahoma" panose="020B0604030504040204" pitchFamily="34" charset="0"/>
                <a:ea typeface="Tahoma" panose="020B0604030504040204" pitchFamily="34" charset="0"/>
                <a:cs typeface="Tahoma" panose="020B0604030504040204" pitchFamily="34" charset="0"/>
              </a:rPr>
              <a:t>What do you think?</a:t>
            </a:r>
          </a:p>
          <a:p>
            <a:pPr marL="285750" indent="-285750">
              <a:lnSpc>
                <a:spcPct val="150000"/>
              </a:lnSpc>
              <a:spcAft>
                <a:spcPts val="600"/>
              </a:spcAft>
              <a:buClr>
                <a:srgbClr val="2C68B1"/>
              </a:buClr>
              <a:buFont typeface="Arial" charset="0"/>
              <a:buChar char="•"/>
            </a:pPr>
            <a:r>
              <a:rPr lang="en-US" sz="2400" dirty="0">
                <a:solidFill>
                  <a:srgbClr val="333538"/>
                </a:solidFill>
                <a:latin typeface="Tahoma" panose="020B0604030504040204" pitchFamily="34" charset="0"/>
                <a:ea typeface="Tahoma" panose="020B0604030504040204" pitchFamily="34" charset="0"/>
                <a:cs typeface="Tahoma" panose="020B0604030504040204" pitchFamily="34" charset="0"/>
              </a:rPr>
              <a:t>Our facilities and service providers</a:t>
            </a:r>
          </a:p>
          <a:p>
            <a:pPr marL="285750" indent="-285750">
              <a:lnSpc>
                <a:spcPct val="150000"/>
              </a:lnSpc>
              <a:spcAft>
                <a:spcPts val="600"/>
              </a:spcAft>
              <a:buClr>
                <a:srgbClr val="2C68B1"/>
              </a:buClr>
              <a:buFont typeface="Arial" charset="0"/>
              <a:buChar char="•"/>
            </a:pPr>
            <a:r>
              <a:rPr lang="en-US" sz="2400" dirty="0">
                <a:solidFill>
                  <a:srgbClr val="333538"/>
                </a:solidFill>
                <a:latin typeface="Tahoma" panose="020B0604030504040204" pitchFamily="34" charset="0"/>
                <a:ea typeface="Tahoma" panose="020B0604030504040204" pitchFamily="34" charset="0"/>
                <a:cs typeface="Tahoma" panose="020B0604030504040204" pitchFamily="34" charset="0"/>
              </a:rPr>
              <a:t>Our components or goods suppliers</a:t>
            </a:r>
          </a:p>
          <a:p>
            <a:pPr marL="285750" indent="-285750">
              <a:lnSpc>
                <a:spcPct val="150000"/>
              </a:lnSpc>
              <a:spcAft>
                <a:spcPts val="600"/>
              </a:spcAft>
              <a:buClr>
                <a:srgbClr val="2C68B1"/>
              </a:buClr>
              <a:buFont typeface="Arial" charset="0"/>
              <a:buChar char="•"/>
            </a:pPr>
            <a:r>
              <a:rPr lang="en-US" sz="2400" dirty="0">
                <a:solidFill>
                  <a:srgbClr val="333538"/>
                </a:solidFill>
                <a:latin typeface="Tahoma" panose="020B0604030504040204" pitchFamily="34" charset="0"/>
                <a:ea typeface="Tahoma" panose="020B0604030504040204" pitchFamily="34" charset="0"/>
                <a:cs typeface="Tahoma" panose="020B0604030504040204" pitchFamily="34" charset="0"/>
              </a:rPr>
              <a:t>Contract workers</a:t>
            </a:r>
          </a:p>
          <a:p>
            <a:pPr marL="285750" indent="-285750">
              <a:lnSpc>
                <a:spcPct val="150000"/>
              </a:lnSpc>
              <a:spcAft>
                <a:spcPts val="600"/>
              </a:spcAft>
              <a:buClr>
                <a:srgbClr val="2C68B1"/>
              </a:buClr>
              <a:buFont typeface="Arial" charset="0"/>
              <a:buChar char="•"/>
            </a:pPr>
            <a:r>
              <a:rPr lang="en-US" sz="2400" dirty="0">
                <a:solidFill>
                  <a:srgbClr val="333538"/>
                </a:solidFill>
                <a:latin typeface="Tahoma" panose="020B0604030504040204" pitchFamily="34" charset="0"/>
                <a:ea typeface="Tahoma" panose="020B0604030504040204" pitchFamily="34" charset="0"/>
                <a:cs typeface="Tahoma" panose="020B0604030504040204" pitchFamily="34" charset="0"/>
              </a:rPr>
              <a:t>Full-time employees on our payroll</a:t>
            </a:r>
          </a:p>
          <a:p>
            <a:pPr marL="285750" indent="-285750">
              <a:lnSpc>
                <a:spcPct val="150000"/>
              </a:lnSpc>
              <a:spcAft>
                <a:spcPts val="600"/>
              </a:spcAft>
              <a:buClr>
                <a:srgbClr val="2C68B1"/>
              </a:buClr>
              <a:buFont typeface="Arial" charset="0"/>
              <a:buChar char="•"/>
            </a:pPr>
            <a:r>
              <a:rPr lang="en-US" sz="2400" dirty="0">
                <a:solidFill>
                  <a:srgbClr val="333538"/>
                </a:solidFill>
                <a:latin typeface="Tahoma" panose="020B0604030504040204" pitchFamily="34" charset="0"/>
                <a:ea typeface="Tahoma" panose="020B0604030504040204" pitchFamily="34" charset="0"/>
                <a:cs typeface="Tahoma" panose="020B0604030504040204" pitchFamily="34" charset="0"/>
              </a:rPr>
              <a:t>No risk of Modern Slavery in our business</a:t>
            </a:r>
          </a:p>
        </p:txBody>
      </p:sp>
    </p:spTree>
    <p:extLst>
      <p:ext uri="{BB962C8B-B14F-4D97-AF65-F5344CB8AC3E}">
        <p14:creationId xmlns:p14="http://schemas.microsoft.com/office/powerpoint/2010/main" val="3496698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C68B1"/>
                </a:solidFill>
              </a:rPr>
              <a:t>Opinion: Increased risk?</a:t>
            </a:r>
          </a:p>
        </p:txBody>
      </p:sp>
      <p:sp>
        <p:nvSpPr>
          <p:cNvPr id="4" name="Footer Placeholder 3"/>
          <p:cNvSpPr>
            <a:spLocks noGrp="1"/>
          </p:cNvSpPr>
          <p:nvPr>
            <p:ph type="ftr" sz="quarter" idx="11"/>
          </p:nvPr>
        </p:nvSpPr>
        <p:spPr/>
        <p:txBody>
          <a:bodyPr/>
          <a:lstStyle/>
          <a:p>
            <a:r>
              <a:rPr lang="en-GB" dirty="0"/>
              <a:t>Copyright © 2022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11</a:t>
            </a:fld>
            <a:endParaRPr lang="en-GB"/>
          </a:p>
        </p:txBody>
      </p:sp>
      <p:sp>
        <p:nvSpPr>
          <p:cNvPr id="8" name="TextBox 7">
            <a:extLst>
              <a:ext uri="{FF2B5EF4-FFF2-40B4-BE49-F238E27FC236}">
                <a16:creationId xmlns:a16="http://schemas.microsoft.com/office/drawing/2014/main" id="{384BFF20-6A30-43AC-98B0-146A2D58A0AA}"/>
              </a:ext>
            </a:extLst>
          </p:cNvPr>
          <p:cNvSpPr txBox="1"/>
          <p:nvPr/>
        </p:nvSpPr>
        <p:spPr>
          <a:xfrm>
            <a:off x="1304147" y="2200512"/>
            <a:ext cx="2863164" cy="2456976"/>
          </a:xfrm>
          <a:prstGeom prst="wedgeRoundRectCallout">
            <a:avLst>
              <a:gd name="adj1" fmla="val -7320"/>
              <a:gd name="adj2" fmla="val 79472"/>
              <a:gd name="adj3" fmla="val 16667"/>
            </a:avLst>
          </a:prstGeom>
          <a:solidFill>
            <a:srgbClr val="2C68B1"/>
          </a:solidFill>
        </p:spPr>
        <p:txBody>
          <a:bodyPr wrap="square" lIns="144000" tIns="144000" rIns="144000" bIns="144000" rtlCol="0" anchor="ctr" anchorCtr="0">
            <a:noAutofit/>
          </a:bodyPr>
          <a:lstStyle/>
          <a:p>
            <a:pPr algn="ctr">
              <a:lnSpc>
                <a:spcPts val="2080"/>
              </a:lnSpc>
            </a:pP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The anti-immigration sentiment across Europe is a gift to traffickers. Migrant workers will stay under the radar, making them more vulnerable to exploitation</a:t>
            </a:r>
          </a:p>
        </p:txBody>
      </p:sp>
      <p:sp>
        <p:nvSpPr>
          <p:cNvPr id="9" name="TextBox 8">
            <a:extLst>
              <a:ext uri="{FF2B5EF4-FFF2-40B4-BE49-F238E27FC236}">
                <a16:creationId xmlns:a16="http://schemas.microsoft.com/office/drawing/2014/main" id="{F97FAB57-3733-4CD1-9F78-EE7C537AD2FC}"/>
              </a:ext>
            </a:extLst>
          </p:cNvPr>
          <p:cNvSpPr txBox="1"/>
          <p:nvPr/>
        </p:nvSpPr>
        <p:spPr>
          <a:xfrm>
            <a:off x="7552211" y="1806030"/>
            <a:ext cx="3881613" cy="2367007"/>
          </a:xfrm>
          <a:prstGeom prst="wedgeRoundRectCallout">
            <a:avLst>
              <a:gd name="adj1" fmla="val 1048"/>
              <a:gd name="adj2" fmla="val 87655"/>
              <a:gd name="adj3" fmla="val 16667"/>
            </a:avLst>
          </a:prstGeom>
          <a:solidFill>
            <a:schemeClr val="accent6"/>
          </a:solidFill>
        </p:spPr>
        <p:txBody>
          <a:bodyPr wrap="square" lIns="144000" tIns="144000" rIns="144000" bIns="144000" rtlCol="0" anchor="ctr" anchorCtr="0">
            <a:noAutofit/>
          </a:bodyPr>
          <a:lstStyle/>
          <a:p>
            <a:pPr algn="ctr">
              <a:lnSpc>
                <a:spcPts val="2080"/>
              </a:lnSpc>
            </a:pP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This doesn’t just happen on the other side of the world. It’s happening right now in Paris, London and every other capital city. To cleaners, security guards, restaurant and hotel workers. We need to wake up</a:t>
            </a:r>
          </a:p>
        </p:txBody>
      </p:sp>
      <p:sp>
        <p:nvSpPr>
          <p:cNvPr id="10" name="TextBox 9">
            <a:extLst>
              <a:ext uri="{FF2B5EF4-FFF2-40B4-BE49-F238E27FC236}">
                <a16:creationId xmlns:a16="http://schemas.microsoft.com/office/drawing/2014/main" id="{C7869EF3-4B6E-46D9-B77D-5AA67E1C4E1A}"/>
              </a:ext>
            </a:extLst>
          </p:cNvPr>
          <p:cNvSpPr txBox="1"/>
          <p:nvPr/>
        </p:nvSpPr>
        <p:spPr>
          <a:xfrm>
            <a:off x="4534656" y="2747596"/>
            <a:ext cx="2650210" cy="2082327"/>
          </a:xfrm>
          <a:prstGeom prst="wedgeRoundRectCallout">
            <a:avLst>
              <a:gd name="adj1" fmla="val 645"/>
              <a:gd name="adj2" fmla="val 87047"/>
              <a:gd name="adj3" fmla="val 16667"/>
            </a:avLst>
          </a:prstGeom>
          <a:solidFill>
            <a:schemeClr val="accent2"/>
          </a:solidFill>
        </p:spPr>
        <p:txBody>
          <a:bodyPr wrap="square" lIns="144000" tIns="144000" rIns="144000" bIns="144000" rtlCol="0" anchor="ctr" anchorCtr="0">
            <a:noAutofit/>
          </a:bodyPr>
          <a:lstStyle/>
          <a:p>
            <a:pPr algn="ctr">
              <a:lnSpc>
                <a:spcPts val="2080"/>
              </a:lnSpc>
            </a:pPr>
            <a:r>
              <a:rPr lang="en-US" sz="1600" dirty="0">
                <a:latin typeface="Tahoma" panose="020B0604030504040204" pitchFamily="34" charset="0"/>
                <a:ea typeface="Tahoma" panose="020B0604030504040204" pitchFamily="34" charset="0"/>
                <a:cs typeface="Tahoma" panose="020B0604030504040204" pitchFamily="34" charset="0"/>
              </a:rPr>
              <a:t>Migrants without the right to remain are hardly likely to complain about unpaid wages and poor treatment</a:t>
            </a:r>
          </a:p>
        </p:txBody>
      </p:sp>
    </p:spTree>
    <p:extLst>
      <p:ext uri="{BB962C8B-B14F-4D97-AF65-F5344CB8AC3E}">
        <p14:creationId xmlns:p14="http://schemas.microsoft.com/office/powerpoint/2010/main" val="3161597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2552" y="622926"/>
            <a:ext cx="8915848" cy="668003"/>
          </a:xfrm>
          <a:prstGeom prst="rect">
            <a:avLst/>
          </a:prstGeom>
          <a:noFill/>
        </p:spPr>
        <p:txBody>
          <a:bodyPr wrap="square" rtlCol="0">
            <a:spAutoFit/>
          </a:bodyPr>
          <a:lstStyle/>
          <a:p>
            <a:pPr>
              <a:lnSpc>
                <a:spcPts val="5000"/>
              </a:lnSpc>
            </a:pPr>
            <a:r>
              <a:rPr lang="en-GB" sz="3600" spc="-150" dirty="0">
                <a:solidFill>
                  <a:schemeClr val="bg1"/>
                </a:solidFill>
                <a:ea typeface="Source Sans Pro Light" charset="0"/>
                <a:cs typeface="Source Sans Pro Light" charset="0"/>
              </a:rPr>
              <a:t>Opinion: Increased risk?</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7691" y="1535162"/>
            <a:ext cx="1358692" cy="105978"/>
          </a:xfrm>
          <a:prstGeom prst="rect">
            <a:avLst/>
          </a:prstGeom>
        </p:spPr>
      </p:pic>
      <p:sp>
        <p:nvSpPr>
          <p:cNvPr id="5" name="TextBox 4"/>
          <p:cNvSpPr txBox="1"/>
          <p:nvPr/>
        </p:nvSpPr>
        <p:spPr>
          <a:xfrm>
            <a:off x="1304147" y="2200512"/>
            <a:ext cx="2863164" cy="2456976"/>
          </a:xfrm>
          <a:prstGeom prst="wedgeRoundRectCallout">
            <a:avLst>
              <a:gd name="adj1" fmla="val -7320"/>
              <a:gd name="adj2" fmla="val 79472"/>
              <a:gd name="adj3" fmla="val 16667"/>
            </a:avLst>
          </a:prstGeom>
          <a:solidFill>
            <a:srgbClr val="00B0F0"/>
          </a:solidFill>
        </p:spPr>
        <p:txBody>
          <a:bodyPr wrap="square" lIns="144000" tIns="144000" rIns="144000" bIns="144000" rtlCol="0" anchor="ctr" anchorCtr="0">
            <a:noAutofit/>
          </a:bodyPr>
          <a:lstStyle/>
          <a:p>
            <a:pPr algn="ctr">
              <a:lnSpc>
                <a:spcPts val="2080"/>
              </a:lnSpc>
            </a:pPr>
            <a:r>
              <a:rPr lang="en-US" dirty="0">
                <a:solidFill>
                  <a:schemeClr val="bg1"/>
                </a:solidFill>
                <a:ea typeface="Source Sans Pro Semibold" charset="0"/>
                <a:cs typeface="Source Sans Pro Semibold" charset="0"/>
              </a:rPr>
              <a:t>The anti-immigration sentiment across Europe is a gift to traffickers. Migrant workers will stay under the radar, making them more vulnerable to exploitation</a:t>
            </a:r>
          </a:p>
        </p:txBody>
      </p:sp>
      <p:sp>
        <p:nvSpPr>
          <p:cNvPr id="29" name="TextBox 28"/>
          <p:cNvSpPr txBox="1"/>
          <p:nvPr/>
        </p:nvSpPr>
        <p:spPr>
          <a:xfrm>
            <a:off x="7552211" y="1806030"/>
            <a:ext cx="3881613" cy="2367007"/>
          </a:xfrm>
          <a:prstGeom prst="wedgeRoundRectCallout">
            <a:avLst>
              <a:gd name="adj1" fmla="val 1048"/>
              <a:gd name="adj2" fmla="val 87655"/>
              <a:gd name="adj3" fmla="val 16667"/>
            </a:avLst>
          </a:prstGeom>
          <a:solidFill>
            <a:srgbClr val="13E248"/>
          </a:solidFill>
        </p:spPr>
        <p:txBody>
          <a:bodyPr wrap="square" lIns="144000" tIns="144000" rIns="144000" bIns="144000" rtlCol="0" anchor="ctr" anchorCtr="0">
            <a:noAutofit/>
          </a:bodyPr>
          <a:lstStyle/>
          <a:p>
            <a:pPr algn="ctr">
              <a:lnSpc>
                <a:spcPts val="2080"/>
              </a:lnSpc>
            </a:pPr>
            <a:r>
              <a:rPr lang="en-US" dirty="0">
                <a:solidFill>
                  <a:schemeClr val="bg1"/>
                </a:solidFill>
                <a:ea typeface="Source Sans Pro Semibold" charset="0"/>
                <a:cs typeface="Source Sans Pro Semibold" charset="0"/>
              </a:rPr>
              <a:t>This doesn’t just happen on the other side of the world. It’s happening right now in Paris, London and every other capital city. To cleaners, security guards, restaurant and hotel workers. We need to wake up</a:t>
            </a:r>
          </a:p>
        </p:txBody>
      </p:sp>
      <p:sp>
        <p:nvSpPr>
          <p:cNvPr id="32" name="TextBox 31"/>
          <p:cNvSpPr txBox="1"/>
          <p:nvPr/>
        </p:nvSpPr>
        <p:spPr>
          <a:xfrm>
            <a:off x="4534656" y="2747596"/>
            <a:ext cx="2650210" cy="2082327"/>
          </a:xfrm>
          <a:prstGeom prst="wedgeRoundRectCallout">
            <a:avLst>
              <a:gd name="adj1" fmla="val 645"/>
              <a:gd name="adj2" fmla="val 87047"/>
              <a:gd name="adj3" fmla="val 16667"/>
            </a:avLst>
          </a:prstGeom>
          <a:solidFill>
            <a:schemeClr val="bg1"/>
          </a:solidFill>
        </p:spPr>
        <p:txBody>
          <a:bodyPr wrap="square" lIns="144000" tIns="144000" rIns="144000" bIns="144000" rtlCol="0" anchor="ctr" anchorCtr="0">
            <a:noAutofit/>
          </a:bodyPr>
          <a:lstStyle/>
          <a:p>
            <a:pPr algn="ctr">
              <a:lnSpc>
                <a:spcPts val="2080"/>
              </a:lnSpc>
            </a:pPr>
            <a:r>
              <a:rPr lang="en-US" dirty="0">
                <a:solidFill>
                  <a:srgbClr val="00559A"/>
                </a:solidFill>
                <a:ea typeface="Source Sans Pro Semibold" charset="0"/>
                <a:cs typeface="Source Sans Pro Semibold" charset="0"/>
              </a:rPr>
              <a:t>Migrants without the right to remain are hardly likely to complain about unpaid wages and poor treatment</a:t>
            </a:r>
          </a:p>
        </p:txBody>
      </p:sp>
    </p:spTree>
    <p:extLst>
      <p:ext uri="{BB962C8B-B14F-4D97-AF65-F5344CB8AC3E}">
        <p14:creationId xmlns:p14="http://schemas.microsoft.com/office/powerpoint/2010/main" val="724584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705065" y="451065"/>
            <a:ext cx="4634695" cy="5561635"/>
          </a:xfrm>
          <a:prstGeom prst="rect">
            <a:avLst/>
          </a:prstGeom>
        </p:spPr>
      </p:pic>
      <p:sp>
        <p:nvSpPr>
          <p:cNvPr id="2" name="TextBox 1"/>
          <p:cNvSpPr txBox="1"/>
          <p:nvPr/>
        </p:nvSpPr>
        <p:spPr>
          <a:xfrm>
            <a:off x="1156620" y="641565"/>
            <a:ext cx="4194869" cy="1200329"/>
          </a:xfrm>
          <a:prstGeom prst="rect">
            <a:avLst/>
          </a:prstGeom>
          <a:noFill/>
        </p:spPr>
        <p:txBody>
          <a:bodyPr wrap="square" rtlCol="0">
            <a:spAutoFit/>
          </a:bodyPr>
          <a:lstStyle/>
          <a:p>
            <a:r>
              <a:rPr lang="en-GB" sz="3600" spc="-150" dirty="0">
                <a:solidFill>
                  <a:srgbClr val="2C68B1"/>
                </a:solidFill>
                <a:ea typeface="Source Sans Pro Light" charset="0"/>
                <a:cs typeface="Source Sans Pro Light" charset="0"/>
              </a:rPr>
              <a:t>Whose responsibility is it?</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67691" y="2201411"/>
            <a:ext cx="1358692" cy="105978"/>
          </a:xfrm>
          <a:prstGeom prst="rect">
            <a:avLst/>
          </a:prstGeom>
        </p:spPr>
      </p:pic>
      <p:sp>
        <p:nvSpPr>
          <p:cNvPr id="5" name="TextBox 4"/>
          <p:cNvSpPr txBox="1"/>
          <p:nvPr/>
        </p:nvSpPr>
        <p:spPr>
          <a:xfrm>
            <a:off x="1170261" y="2584182"/>
            <a:ext cx="4417739" cy="2577885"/>
          </a:xfrm>
          <a:prstGeom prst="rect">
            <a:avLst/>
          </a:prstGeom>
          <a:noFill/>
        </p:spPr>
        <p:txBody>
          <a:bodyPr wrap="square" rtlCol="0">
            <a:spAutoFit/>
          </a:bodyPr>
          <a:lstStyle/>
          <a:p>
            <a:pPr>
              <a:spcAft>
                <a:spcPts val="1200"/>
              </a:spcAft>
            </a:pPr>
            <a:r>
              <a:rPr lang="en-US" sz="1600" dirty="0">
                <a:solidFill>
                  <a:srgbClr val="2C68B1"/>
                </a:solidFill>
                <a:ea typeface="Source Sans Pro" charset="0"/>
                <a:cs typeface="Source Sans Pro" charset="0"/>
              </a:rPr>
              <a:t>Who is responsible for preventing modern slavery in our business and supply chains?</a:t>
            </a:r>
          </a:p>
          <a:p>
            <a:pPr marL="285750" indent="-285750">
              <a:spcAft>
                <a:spcPts val="1200"/>
              </a:spcAft>
              <a:buClr>
                <a:srgbClr val="13E248"/>
              </a:buClr>
              <a:buFont typeface="Wingdings" pitchFamily="2" charset="2"/>
              <a:buChar char="ü"/>
            </a:pPr>
            <a:r>
              <a:rPr lang="en-US" sz="1600" dirty="0">
                <a:solidFill>
                  <a:srgbClr val="2C68B1"/>
                </a:solidFill>
                <a:ea typeface="Source Sans Pro" charset="0"/>
                <a:cs typeface="Source Sans Pro" charset="0"/>
              </a:rPr>
              <a:t>You</a:t>
            </a:r>
          </a:p>
          <a:p>
            <a:pPr marL="285750" indent="-285750">
              <a:spcAft>
                <a:spcPts val="1200"/>
              </a:spcAft>
              <a:buClr>
                <a:srgbClr val="13E248"/>
              </a:buClr>
              <a:buFont typeface="Wingdings" pitchFamily="2" charset="2"/>
              <a:buChar char="ü"/>
            </a:pPr>
            <a:r>
              <a:rPr lang="en-US" sz="1600" dirty="0">
                <a:solidFill>
                  <a:srgbClr val="2C68B1"/>
                </a:solidFill>
                <a:ea typeface="Source Sans Pro" charset="0"/>
                <a:cs typeface="Source Sans Pro" charset="0"/>
              </a:rPr>
              <a:t>Senior management</a:t>
            </a:r>
          </a:p>
          <a:p>
            <a:pPr marL="285750" indent="-285750">
              <a:spcAft>
                <a:spcPts val="1200"/>
              </a:spcAft>
              <a:buClr>
                <a:srgbClr val="13E248"/>
              </a:buClr>
              <a:buFont typeface="Wingdings" pitchFamily="2" charset="2"/>
              <a:buChar char="ü"/>
            </a:pPr>
            <a:r>
              <a:rPr lang="en-US" sz="1600" dirty="0">
                <a:solidFill>
                  <a:srgbClr val="2C68B1"/>
                </a:solidFill>
                <a:ea typeface="Source Sans Pro" charset="0"/>
                <a:cs typeface="Source Sans Pro" charset="0"/>
              </a:rPr>
              <a:t>Procurement managers</a:t>
            </a:r>
          </a:p>
          <a:p>
            <a:pPr marL="285750" indent="-285750">
              <a:spcAft>
                <a:spcPts val="1200"/>
              </a:spcAft>
              <a:buClr>
                <a:srgbClr val="13E248"/>
              </a:buClr>
              <a:buFont typeface="Wingdings" pitchFamily="2" charset="2"/>
              <a:buChar char="ü"/>
            </a:pPr>
            <a:r>
              <a:rPr lang="en-US" sz="1600" dirty="0">
                <a:solidFill>
                  <a:srgbClr val="2C68B1"/>
                </a:solidFill>
                <a:ea typeface="Source Sans Pro" charset="0"/>
                <a:cs typeface="Source Sans Pro" charset="0"/>
              </a:rPr>
              <a:t>Supplier relationship managers</a:t>
            </a:r>
          </a:p>
          <a:p>
            <a:pPr marL="285750" indent="-285750">
              <a:spcAft>
                <a:spcPts val="1200"/>
              </a:spcAft>
              <a:buClr>
                <a:srgbClr val="13E248"/>
              </a:buClr>
              <a:buFont typeface="Wingdings" pitchFamily="2" charset="2"/>
              <a:buChar char="ü"/>
            </a:pPr>
            <a:r>
              <a:rPr lang="en-US" sz="1600" dirty="0">
                <a:solidFill>
                  <a:srgbClr val="2C68B1"/>
                </a:solidFill>
                <a:ea typeface="Source Sans Pro" charset="0"/>
                <a:cs typeface="Source Sans Pro" charset="0"/>
              </a:rPr>
              <a:t>Legal and compliance</a:t>
            </a:r>
          </a:p>
        </p:txBody>
      </p:sp>
    </p:spTree>
    <p:extLst>
      <p:ext uri="{BB962C8B-B14F-4D97-AF65-F5344CB8AC3E}">
        <p14:creationId xmlns:p14="http://schemas.microsoft.com/office/powerpoint/2010/main" val="2545006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6620" y="641565"/>
            <a:ext cx="4278980" cy="1200329"/>
          </a:xfrm>
          <a:prstGeom prst="rect">
            <a:avLst/>
          </a:prstGeom>
          <a:noFill/>
        </p:spPr>
        <p:txBody>
          <a:bodyPr wrap="square" rtlCol="0">
            <a:spAutoFit/>
          </a:bodyPr>
          <a:lstStyle/>
          <a:p>
            <a:r>
              <a:rPr lang="en-GB" sz="3600" spc="-150" dirty="0">
                <a:solidFill>
                  <a:srgbClr val="2C68B1"/>
                </a:solidFill>
                <a:ea typeface="Source Sans Pro Light" charset="0"/>
                <a:cs typeface="Source Sans Pro Light" charset="0"/>
              </a:rPr>
              <a:t>Potential signs of modern slavery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7691" y="2201411"/>
            <a:ext cx="1358692" cy="105978"/>
          </a:xfrm>
          <a:prstGeom prst="rect">
            <a:avLst/>
          </a:prstGeom>
        </p:spPr>
      </p:pic>
      <p:sp>
        <p:nvSpPr>
          <p:cNvPr id="5" name="TextBox 4"/>
          <p:cNvSpPr txBox="1"/>
          <p:nvPr/>
        </p:nvSpPr>
        <p:spPr>
          <a:xfrm>
            <a:off x="1170261" y="2584182"/>
            <a:ext cx="4417739" cy="1938992"/>
          </a:xfrm>
          <a:prstGeom prst="rect">
            <a:avLst/>
          </a:prstGeom>
          <a:noFill/>
        </p:spPr>
        <p:txBody>
          <a:bodyPr wrap="square" rtlCol="0">
            <a:spAutoFit/>
          </a:bodyPr>
          <a:lstStyle/>
          <a:p>
            <a:pPr marL="285750" indent="-285750">
              <a:spcAft>
                <a:spcPts val="1200"/>
              </a:spcAft>
              <a:buClr>
                <a:srgbClr val="13E248"/>
              </a:buClr>
              <a:buFont typeface="Arial" charset="0"/>
              <a:buChar char="•"/>
            </a:pPr>
            <a:r>
              <a:rPr lang="en-US" sz="1600" dirty="0">
                <a:solidFill>
                  <a:srgbClr val="2C68B1"/>
                </a:solidFill>
                <a:ea typeface="Source Sans Pro" charset="0"/>
                <a:cs typeface="Source Sans Pro" charset="0"/>
              </a:rPr>
              <a:t>Signs of physical or psychological abuse</a:t>
            </a:r>
          </a:p>
          <a:p>
            <a:pPr marL="285750" indent="-285750">
              <a:spcAft>
                <a:spcPts val="1200"/>
              </a:spcAft>
              <a:buClr>
                <a:srgbClr val="13E248"/>
              </a:buClr>
              <a:buFont typeface="Arial" charset="0"/>
              <a:buChar char="•"/>
            </a:pPr>
            <a:r>
              <a:rPr lang="en-US" sz="1600" dirty="0">
                <a:solidFill>
                  <a:srgbClr val="2C68B1"/>
                </a:solidFill>
                <a:ea typeface="Source Sans Pro" charset="0"/>
                <a:cs typeface="Source Sans Pro" charset="0"/>
              </a:rPr>
              <a:t>Lack of personal documents </a:t>
            </a:r>
          </a:p>
          <a:p>
            <a:pPr marL="285750" indent="-285750">
              <a:spcAft>
                <a:spcPts val="1200"/>
              </a:spcAft>
              <a:buClr>
                <a:srgbClr val="13E248"/>
              </a:buClr>
              <a:buFont typeface="Arial" charset="0"/>
              <a:buChar char="•"/>
            </a:pPr>
            <a:r>
              <a:rPr lang="en-US" sz="1600" dirty="0">
                <a:solidFill>
                  <a:srgbClr val="2C68B1"/>
                </a:solidFill>
                <a:ea typeface="Source Sans Pro" charset="0"/>
                <a:cs typeface="Source Sans Pro" charset="0"/>
              </a:rPr>
              <a:t>Lack of personal effects</a:t>
            </a:r>
          </a:p>
          <a:p>
            <a:pPr marL="285750" indent="-285750">
              <a:spcAft>
                <a:spcPts val="1200"/>
              </a:spcAft>
              <a:buClr>
                <a:srgbClr val="13E248"/>
              </a:buClr>
              <a:buFont typeface="Arial" charset="0"/>
              <a:buChar char="•"/>
            </a:pPr>
            <a:r>
              <a:rPr lang="en-US" sz="1600" dirty="0">
                <a:solidFill>
                  <a:srgbClr val="2C68B1"/>
                </a:solidFill>
                <a:ea typeface="Source Sans Pro" charset="0"/>
                <a:cs typeface="Source Sans Pro" charset="0"/>
              </a:rPr>
              <a:t>Poor living conditions</a:t>
            </a:r>
          </a:p>
          <a:p>
            <a:pPr marL="285750" indent="-285750">
              <a:spcAft>
                <a:spcPts val="1200"/>
              </a:spcAft>
              <a:buClr>
                <a:srgbClr val="13E248"/>
              </a:buClr>
              <a:buFont typeface="Arial" charset="0"/>
              <a:buChar char="•"/>
            </a:pPr>
            <a:r>
              <a:rPr lang="en-US" sz="1600" dirty="0">
                <a:solidFill>
                  <a:srgbClr val="2C68B1"/>
                </a:solidFill>
                <a:ea typeface="Source Sans Pro" charset="0"/>
                <a:cs typeface="Source Sans Pro" charset="0"/>
              </a:rPr>
              <a:t>Restricted movement or isolation</a:t>
            </a:r>
          </a:p>
        </p:txBody>
      </p:sp>
      <p:pic>
        <p:nvPicPr>
          <p:cNvPr id="6" name="Picture 5">
            <a:extLst>
              <a:ext uri="{FF2B5EF4-FFF2-40B4-BE49-F238E27FC236}">
                <a16:creationId xmlns:a16="http://schemas.microsoft.com/office/drawing/2014/main" id="{F4E0FDAC-3556-1E4C-A057-0064238A32E6}"/>
              </a:ext>
            </a:extLst>
          </p:cNvPr>
          <p:cNvPicPr>
            <a:picLocks noChangeAspect="1"/>
          </p:cNvPicPr>
          <p:nvPr/>
        </p:nvPicPr>
        <p:blipFill>
          <a:blip r:embed="rId4"/>
          <a:stretch>
            <a:fillRect/>
          </a:stretch>
        </p:blipFill>
        <p:spPr>
          <a:xfrm>
            <a:off x="6705065" y="451065"/>
            <a:ext cx="4634695" cy="5561635"/>
          </a:xfrm>
          <a:prstGeom prst="rect">
            <a:avLst/>
          </a:prstGeom>
        </p:spPr>
      </p:pic>
    </p:spTree>
    <p:extLst>
      <p:ext uri="{BB962C8B-B14F-4D97-AF65-F5344CB8AC3E}">
        <p14:creationId xmlns:p14="http://schemas.microsoft.com/office/powerpoint/2010/main" val="4011114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6449" y="1026886"/>
            <a:ext cx="8332331" cy="646331"/>
          </a:xfrm>
          <a:prstGeom prst="rect">
            <a:avLst/>
          </a:prstGeom>
          <a:noFill/>
        </p:spPr>
        <p:txBody>
          <a:bodyPr wrap="square" rtlCol="0">
            <a:spAutoFit/>
          </a:bodyPr>
          <a:lstStyle/>
          <a:p>
            <a:r>
              <a:rPr lang="en-GB" sz="3600" spc="-150" dirty="0">
                <a:solidFill>
                  <a:srgbClr val="2C68B1"/>
                </a:solidFill>
                <a:ea typeface="Source Sans Pro Light" charset="0"/>
                <a:cs typeface="Source Sans Pro Light" charset="0"/>
              </a:rPr>
              <a:t>You make the call: Is it suspicious or not?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1588" y="1877674"/>
            <a:ext cx="1358692" cy="105978"/>
          </a:xfrm>
          <a:prstGeom prst="rect">
            <a:avLst/>
          </a:prstGeom>
        </p:spPr>
      </p:pic>
      <p:sp>
        <p:nvSpPr>
          <p:cNvPr id="5" name="TextBox 4"/>
          <p:cNvSpPr txBox="1"/>
          <p:nvPr/>
        </p:nvSpPr>
        <p:spPr>
          <a:xfrm>
            <a:off x="1211629" y="3836683"/>
            <a:ext cx="1846364" cy="1800493"/>
          </a:xfrm>
          <a:prstGeom prst="rect">
            <a:avLst/>
          </a:prstGeom>
          <a:noFill/>
        </p:spPr>
        <p:txBody>
          <a:bodyPr wrap="square" rtlCol="0">
            <a:spAutoFit/>
          </a:bodyPr>
          <a:lstStyle/>
          <a:p>
            <a:pPr>
              <a:spcAft>
                <a:spcPts val="600"/>
              </a:spcAft>
              <a:buClr>
                <a:srgbClr val="13E248"/>
              </a:buClr>
            </a:pPr>
            <a:r>
              <a:rPr lang="en-US" sz="1600" dirty="0">
                <a:solidFill>
                  <a:srgbClr val="333538"/>
                </a:solidFill>
                <a:ea typeface="Source Sans Pro" charset="0"/>
                <a:cs typeface="Source Sans Pro" charset="0"/>
              </a:rPr>
              <a:t>Having no identification or personal effects</a:t>
            </a:r>
          </a:p>
          <a:p>
            <a:pPr>
              <a:spcAft>
                <a:spcPts val="600"/>
              </a:spcAft>
              <a:buClr>
                <a:srgbClr val="13E248"/>
              </a:buClr>
            </a:pPr>
            <a:r>
              <a:rPr lang="en-US" sz="1600" b="1" dirty="0">
                <a:solidFill>
                  <a:srgbClr val="13E248"/>
                </a:solidFill>
                <a:ea typeface="Source Sans Pro" charset="0"/>
                <a:cs typeface="Source Sans Pro" charset="0"/>
              </a:rPr>
              <a:t>Suspicious </a:t>
            </a:r>
            <a:r>
              <a:rPr lang="en-GB" sz="1600" dirty="0">
                <a:solidFill>
                  <a:srgbClr val="13E248"/>
                </a:solidFill>
                <a:sym typeface="Wingdings"/>
              </a:rPr>
              <a:t> </a:t>
            </a:r>
            <a:endParaRPr lang="en-US" sz="1600" dirty="0">
              <a:solidFill>
                <a:srgbClr val="333538"/>
              </a:solidFill>
              <a:ea typeface="Source Sans Pro" charset="0"/>
              <a:cs typeface="Source Sans Pro" charset="0"/>
            </a:endParaRPr>
          </a:p>
          <a:p>
            <a:pPr>
              <a:spcAft>
                <a:spcPts val="600"/>
              </a:spcAft>
              <a:buClr>
                <a:srgbClr val="13E248"/>
              </a:buClr>
            </a:pPr>
            <a:r>
              <a:rPr lang="en-US" sz="1600" dirty="0">
                <a:solidFill>
                  <a:srgbClr val="2C68B1"/>
                </a:solidFill>
                <a:ea typeface="Source Sans Pro" charset="0"/>
                <a:cs typeface="Source Sans Pro" charset="0"/>
              </a:rPr>
              <a:t>Not suspicious</a:t>
            </a:r>
          </a:p>
          <a:p>
            <a:pPr>
              <a:spcAft>
                <a:spcPts val="600"/>
              </a:spcAft>
              <a:buClr>
                <a:srgbClr val="13E248"/>
              </a:buClr>
            </a:pPr>
            <a:r>
              <a:rPr lang="en-US" sz="1600" dirty="0">
                <a:solidFill>
                  <a:srgbClr val="2C68B1"/>
                </a:solidFill>
                <a:ea typeface="Source Sans Pro" charset="0"/>
                <a:cs typeface="Source Sans Pro" charset="0"/>
              </a:rPr>
              <a:t>Not sure</a:t>
            </a:r>
          </a:p>
        </p:txBody>
      </p:sp>
      <p:pic>
        <p:nvPicPr>
          <p:cNvPr id="6" name="Picture 5">
            <a:extLst>
              <a:ext uri="{FF2B5EF4-FFF2-40B4-BE49-F238E27FC236}">
                <a16:creationId xmlns:a16="http://schemas.microsoft.com/office/drawing/2014/main" id="{6359A252-8E6B-9B4F-8872-3D8026B3E2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1563" y="2322181"/>
            <a:ext cx="2236116" cy="1371600"/>
          </a:xfrm>
          <a:prstGeom prst="rect">
            <a:avLst/>
          </a:prstGeom>
        </p:spPr>
      </p:pic>
      <p:sp>
        <p:nvSpPr>
          <p:cNvPr id="8" name="TextBox 7">
            <a:extLst>
              <a:ext uri="{FF2B5EF4-FFF2-40B4-BE49-F238E27FC236}">
                <a16:creationId xmlns:a16="http://schemas.microsoft.com/office/drawing/2014/main" id="{A65A9656-19E3-2A42-ABE0-1C7F13C09F0E}"/>
              </a:ext>
            </a:extLst>
          </p:cNvPr>
          <p:cNvSpPr txBox="1"/>
          <p:nvPr/>
        </p:nvSpPr>
        <p:spPr>
          <a:xfrm>
            <a:off x="3819918" y="3836683"/>
            <a:ext cx="2683236" cy="1800493"/>
          </a:xfrm>
          <a:prstGeom prst="rect">
            <a:avLst/>
          </a:prstGeom>
          <a:noFill/>
        </p:spPr>
        <p:txBody>
          <a:bodyPr wrap="square" rtlCol="0">
            <a:spAutoFit/>
          </a:bodyPr>
          <a:lstStyle/>
          <a:p>
            <a:pPr>
              <a:spcAft>
                <a:spcPts val="600"/>
              </a:spcAft>
              <a:buClr>
                <a:srgbClr val="13E248"/>
              </a:buClr>
            </a:pPr>
            <a:r>
              <a:rPr lang="en-US" sz="1600" dirty="0">
                <a:solidFill>
                  <a:srgbClr val="333538"/>
                </a:solidFill>
                <a:ea typeface="Source Sans Pro" charset="0"/>
                <a:cs typeface="Source Sans Pro" charset="0"/>
              </a:rPr>
              <a:t>Wearing the same clothes daily, which are unsuitable for the work or conditions</a:t>
            </a:r>
          </a:p>
          <a:p>
            <a:pPr>
              <a:spcAft>
                <a:spcPts val="600"/>
              </a:spcAft>
              <a:buClr>
                <a:srgbClr val="13E248"/>
              </a:buClr>
            </a:pPr>
            <a:r>
              <a:rPr lang="en-US" sz="1600" b="1" dirty="0">
                <a:solidFill>
                  <a:srgbClr val="13E248"/>
                </a:solidFill>
                <a:ea typeface="Source Sans Pro" charset="0"/>
                <a:cs typeface="Source Sans Pro" charset="0"/>
              </a:rPr>
              <a:t>Suspicious </a:t>
            </a:r>
            <a:r>
              <a:rPr lang="en-GB" sz="1600" dirty="0">
                <a:solidFill>
                  <a:srgbClr val="13E248"/>
                </a:solidFill>
                <a:sym typeface="Wingdings"/>
              </a:rPr>
              <a:t> </a:t>
            </a:r>
            <a:endParaRPr lang="en-US" sz="1600" dirty="0">
              <a:solidFill>
                <a:srgbClr val="333538"/>
              </a:solidFill>
              <a:ea typeface="Source Sans Pro" charset="0"/>
              <a:cs typeface="Source Sans Pro" charset="0"/>
            </a:endParaRPr>
          </a:p>
          <a:p>
            <a:pPr>
              <a:spcAft>
                <a:spcPts val="600"/>
              </a:spcAft>
              <a:buClr>
                <a:srgbClr val="13E248"/>
              </a:buClr>
            </a:pPr>
            <a:r>
              <a:rPr lang="en-US" sz="1600" dirty="0">
                <a:solidFill>
                  <a:srgbClr val="2C68B1"/>
                </a:solidFill>
                <a:ea typeface="Source Sans Pro" charset="0"/>
                <a:cs typeface="Source Sans Pro" charset="0"/>
              </a:rPr>
              <a:t>Not suspicious</a:t>
            </a:r>
          </a:p>
          <a:p>
            <a:pPr>
              <a:spcAft>
                <a:spcPts val="600"/>
              </a:spcAft>
              <a:buClr>
                <a:srgbClr val="13E248"/>
              </a:buClr>
            </a:pPr>
            <a:r>
              <a:rPr lang="en-US" sz="1600" dirty="0">
                <a:solidFill>
                  <a:srgbClr val="2C68B1"/>
                </a:solidFill>
                <a:ea typeface="Source Sans Pro" charset="0"/>
                <a:cs typeface="Source Sans Pro" charset="0"/>
              </a:rPr>
              <a:t>Not sure</a:t>
            </a:r>
          </a:p>
        </p:txBody>
      </p:sp>
      <p:pic>
        <p:nvPicPr>
          <p:cNvPr id="9" name="Picture 8">
            <a:extLst>
              <a:ext uri="{FF2B5EF4-FFF2-40B4-BE49-F238E27FC236}">
                <a16:creationId xmlns:a16="http://schemas.microsoft.com/office/drawing/2014/main" id="{E40277ED-C2A8-B24C-8013-172DC8C92E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17430" y="2322181"/>
            <a:ext cx="2438400" cy="1371600"/>
          </a:xfrm>
          <a:prstGeom prst="rect">
            <a:avLst/>
          </a:prstGeom>
        </p:spPr>
      </p:pic>
      <p:sp>
        <p:nvSpPr>
          <p:cNvPr id="10" name="TextBox 9">
            <a:extLst>
              <a:ext uri="{FF2B5EF4-FFF2-40B4-BE49-F238E27FC236}">
                <a16:creationId xmlns:a16="http://schemas.microsoft.com/office/drawing/2014/main" id="{90BECAA5-3477-7D47-BEA0-D1D0062520D9}"/>
              </a:ext>
            </a:extLst>
          </p:cNvPr>
          <p:cNvSpPr txBox="1"/>
          <p:nvPr/>
        </p:nvSpPr>
        <p:spPr>
          <a:xfrm>
            <a:off x="6630651" y="3836683"/>
            <a:ext cx="2848129" cy="1800493"/>
          </a:xfrm>
          <a:prstGeom prst="rect">
            <a:avLst/>
          </a:prstGeom>
          <a:noFill/>
        </p:spPr>
        <p:txBody>
          <a:bodyPr wrap="square" rtlCol="0">
            <a:spAutoFit/>
          </a:bodyPr>
          <a:lstStyle/>
          <a:p>
            <a:pPr>
              <a:spcAft>
                <a:spcPts val="600"/>
              </a:spcAft>
              <a:buClr>
                <a:srgbClr val="13E248"/>
              </a:buClr>
            </a:pPr>
            <a:r>
              <a:rPr lang="en-US" sz="1600" dirty="0">
                <a:solidFill>
                  <a:srgbClr val="333538"/>
                </a:solidFill>
                <a:ea typeface="Source Sans Pro" charset="0"/>
                <a:cs typeface="Source Sans Pro" charset="0"/>
              </a:rPr>
              <a:t>Being dropped off or picked up every day, with someone else always present</a:t>
            </a:r>
          </a:p>
          <a:p>
            <a:pPr>
              <a:spcAft>
                <a:spcPts val="600"/>
              </a:spcAft>
              <a:buClr>
                <a:srgbClr val="13E248"/>
              </a:buClr>
            </a:pPr>
            <a:r>
              <a:rPr lang="en-US" sz="1600" b="1" dirty="0">
                <a:solidFill>
                  <a:srgbClr val="13E248"/>
                </a:solidFill>
                <a:ea typeface="Source Sans Pro" charset="0"/>
                <a:cs typeface="Source Sans Pro" charset="0"/>
              </a:rPr>
              <a:t>Suspicious </a:t>
            </a:r>
            <a:r>
              <a:rPr lang="en-GB" sz="1600" dirty="0">
                <a:solidFill>
                  <a:srgbClr val="13E248"/>
                </a:solidFill>
                <a:sym typeface="Wingdings"/>
              </a:rPr>
              <a:t> </a:t>
            </a:r>
            <a:endParaRPr lang="en-US" sz="1600" dirty="0">
              <a:solidFill>
                <a:srgbClr val="333538"/>
              </a:solidFill>
              <a:ea typeface="Source Sans Pro" charset="0"/>
              <a:cs typeface="Source Sans Pro" charset="0"/>
            </a:endParaRPr>
          </a:p>
          <a:p>
            <a:pPr>
              <a:spcAft>
                <a:spcPts val="600"/>
              </a:spcAft>
              <a:buClr>
                <a:srgbClr val="13E248"/>
              </a:buClr>
            </a:pPr>
            <a:r>
              <a:rPr lang="en-US" sz="1600" dirty="0">
                <a:solidFill>
                  <a:srgbClr val="2C68B1"/>
                </a:solidFill>
                <a:ea typeface="Source Sans Pro" charset="0"/>
                <a:cs typeface="Source Sans Pro" charset="0"/>
              </a:rPr>
              <a:t>Not suspicious</a:t>
            </a:r>
          </a:p>
          <a:p>
            <a:pPr>
              <a:spcAft>
                <a:spcPts val="600"/>
              </a:spcAft>
              <a:buClr>
                <a:srgbClr val="13E248"/>
              </a:buClr>
            </a:pPr>
            <a:r>
              <a:rPr lang="en-US" sz="1600" dirty="0">
                <a:solidFill>
                  <a:srgbClr val="2C68B1"/>
                </a:solidFill>
                <a:ea typeface="Source Sans Pro" charset="0"/>
                <a:cs typeface="Source Sans Pro" charset="0"/>
              </a:rPr>
              <a:t>Not sure</a:t>
            </a:r>
          </a:p>
        </p:txBody>
      </p:sp>
      <p:pic>
        <p:nvPicPr>
          <p:cNvPr id="13" name="Picture 12">
            <a:extLst>
              <a:ext uri="{FF2B5EF4-FFF2-40B4-BE49-F238E27FC236}">
                <a16:creationId xmlns:a16="http://schemas.microsoft.com/office/drawing/2014/main" id="{F7B44DB2-B1D0-3140-80E4-CCA5E6A0A5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28164" y="2322181"/>
            <a:ext cx="2438400" cy="1371600"/>
          </a:xfrm>
          <a:prstGeom prst="rect">
            <a:avLst/>
          </a:prstGeom>
        </p:spPr>
      </p:pic>
    </p:spTree>
    <p:extLst>
      <p:ext uri="{BB962C8B-B14F-4D97-AF65-F5344CB8AC3E}">
        <p14:creationId xmlns:p14="http://schemas.microsoft.com/office/powerpoint/2010/main" val="2996564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 Diagonal Corner Rectangle 6">
            <a:extLst>
              <a:ext uri="{FF2B5EF4-FFF2-40B4-BE49-F238E27FC236}">
                <a16:creationId xmlns:a16="http://schemas.microsoft.com/office/drawing/2014/main" id="{5DD5136E-EB6A-AE4F-B880-F8D5FDB3D06E}"/>
              </a:ext>
            </a:extLst>
          </p:cNvPr>
          <p:cNvSpPr/>
          <p:nvPr/>
        </p:nvSpPr>
        <p:spPr>
          <a:xfrm>
            <a:off x="5122367" y="3481050"/>
            <a:ext cx="4681202" cy="341442"/>
          </a:xfrm>
          <a:prstGeom prst="round2Diag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109646" y="679198"/>
            <a:ext cx="4514039" cy="668003"/>
          </a:xfrm>
          <a:prstGeom prst="rect">
            <a:avLst/>
          </a:prstGeom>
          <a:noFill/>
        </p:spPr>
        <p:txBody>
          <a:bodyPr wrap="square" rtlCol="0">
            <a:spAutoFit/>
          </a:bodyPr>
          <a:lstStyle/>
          <a:p>
            <a:pPr>
              <a:lnSpc>
                <a:spcPts val="5000"/>
              </a:lnSpc>
            </a:pPr>
            <a:r>
              <a:rPr lang="en-GB" sz="3600" spc="-150" dirty="0">
                <a:solidFill>
                  <a:srgbClr val="2C68B1"/>
                </a:solidFill>
                <a:ea typeface="Source Sans Pro Light" charset="0"/>
                <a:cs typeface="Source Sans Pro Light" charset="0"/>
              </a:rPr>
              <a:t>What should you do?</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4785" y="1591588"/>
            <a:ext cx="1358692" cy="105978"/>
          </a:xfrm>
          <a:prstGeom prst="rect">
            <a:avLst/>
          </a:prstGeom>
        </p:spPr>
      </p:pic>
      <p:sp>
        <p:nvSpPr>
          <p:cNvPr id="5" name="TextBox 4"/>
          <p:cNvSpPr txBox="1"/>
          <p:nvPr/>
        </p:nvSpPr>
        <p:spPr>
          <a:xfrm>
            <a:off x="5137356" y="2050827"/>
            <a:ext cx="5525955" cy="2254079"/>
          </a:xfrm>
          <a:prstGeom prst="rect">
            <a:avLst/>
          </a:prstGeom>
          <a:noFill/>
        </p:spPr>
        <p:txBody>
          <a:bodyPr wrap="square" rtlCol="0">
            <a:spAutoFit/>
          </a:bodyPr>
          <a:lstStyle/>
          <a:p>
            <a:pPr marL="342900" indent="-342900">
              <a:lnSpc>
                <a:spcPct val="150000"/>
              </a:lnSpc>
              <a:spcAft>
                <a:spcPts val="600"/>
              </a:spcAft>
              <a:buClr>
                <a:srgbClr val="13E248"/>
              </a:buClr>
              <a:buFont typeface="+mj-lt"/>
              <a:buAutoNum type="alphaLcParenR"/>
            </a:pPr>
            <a:r>
              <a:rPr lang="en-US" sz="1600" dirty="0">
                <a:solidFill>
                  <a:srgbClr val="333538"/>
                </a:solidFill>
                <a:ea typeface="Source Sans Pro" charset="0"/>
                <a:cs typeface="Source Sans Pro" charset="0"/>
              </a:rPr>
              <a:t>Speak to the worker about their rights</a:t>
            </a:r>
          </a:p>
          <a:p>
            <a:pPr marL="342900" indent="-342900">
              <a:lnSpc>
                <a:spcPct val="150000"/>
              </a:lnSpc>
              <a:spcAft>
                <a:spcPts val="600"/>
              </a:spcAft>
              <a:buClr>
                <a:srgbClr val="13E248"/>
              </a:buClr>
              <a:buFont typeface="+mj-lt"/>
              <a:buAutoNum type="alphaLcParenR"/>
            </a:pPr>
            <a:r>
              <a:rPr lang="en-US" sz="1600" dirty="0">
                <a:solidFill>
                  <a:srgbClr val="333538"/>
                </a:solidFill>
                <a:ea typeface="Source Sans Pro" charset="0"/>
                <a:cs typeface="Source Sans Pro" charset="0"/>
              </a:rPr>
              <a:t>Encourage the worker to report it to a newspaper</a:t>
            </a:r>
          </a:p>
          <a:p>
            <a:pPr marL="342900" indent="-342900">
              <a:lnSpc>
                <a:spcPct val="150000"/>
              </a:lnSpc>
              <a:spcAft>
                <a:spcPts val="600"/>
              </a:spcAft>
              <a:buClr>
                <a:srgbClr val="13E248"/>
              </a:buClr>
              <a:buFont typeface="+mj-lt"/>
              <a:buAutoNum type="alphaLcParenR"/>
            </a:pPr>
            <a:r>
              <a:rPr lang="en-US" sz="1600" dirty="0">
                <a:solidFill>
                  <a:srgbClr val="333538"/>
                </a:solidFill>
                <a:ea typeface="Source Sans Pro" charset="0"/>
                <a:cs typeface="Source Sans Pro" charset="0"/>
              </a:rPr>
              <a:t>Find out who their minder is and report it to the police</a:t>
            </a:r>
          </a:p>
          <a:p>
            <a:pPr marL="342900" indent="-342900">
              <a:lnSpc>
                <a:spcPct val="150000"/>
              </a:lnSpc>
              <a:spcAft>
                <a:spcPts val="600"/>
              </a:spcAft>
              <a:buClr>
                <a:srgbClr val="13E248"/>
              </a:buClr>
              <a:buFont typeface="+mj-lt"/>
              <a:buAutoNum type="alphaLcParenR"/>
            </a:pPr>
            <a:r>
              <a:rPr lang="en-US" sz="1600" b="1" dirty="0">
                <a:solidFill>
                  <a:schemeClr val="bg1"/>
                </a:solidFill>
                <a:ea typeface="Source Sans Pro" charset="0"/>
                <a:cs typeface="Source Sans Pro" charset="0"/>
              </a:rPr>
              <a:t>Report your suspicion to Legal or Compliance</a:t>
            </a:r>
            <a:endParaRPr lang="en-US" sz="1600" b="1" dirty="0">
              <a:solidFill>
                <a:srgbClr val="13E248"/>
              </a:solidFill>
              <a:ea typeface="Source Sans Pro" charset="0"/>
              <a:cs typeface="Source Sans Pro" charset="0"/>
            </a:endParaRPr>
          </a:p>
          <a:p>
            <a:pPr marL="342900" indent="-342900">
              <a:lnSpc>
                <a:spcPct val="150000"/>
              </a:lnSpc>
              <a:spcAft>
                <a:spcPts val="600"/>
              </a:spcAft>
              <a:buClr>
                <a:srgbClr val="13E248"/>
              </a:buClr>
              <a:buFont typeface="+mj-lt"/>
              <a:buAutoNum type="alphaLcParenR"/>
            </a:pPr>
            <a:r>
              <a:rPr lang="en-US" sz="1600" dirty="0">
                <a:solidFill>
                  <a:srgbClr val="333538"/>
                </a:solidFill>
                <a:ea typeface="Source Sans Pro" charset="0"/>
                <a:cs typeface="Source Sans Pro" charset="0"/>
              </a:rPr>
              <a:t>Ignore it – there’s nothing you can do</a:t>
            </a:r>
          </a:p>
        </p:txBody>
      </p:sp>
      <p:pic>
        <p:nvPicPr>
          <p:cNvPr id="3" name="Picture 2"/>
          <p:cNvPicPr>
            <a:picLocks noChangeAspect="1"/>
          </p:cNvPicPr>
          <p:nvPr/>
        </p:nvPicPr>
        <p:blipFill>
          <a:blip r:embed="rId4"/>
          <a:stretch>
            <a:fillRect/>
          </a:stretch>
        </p:blipFill>
        <p:spPr>
          <a:xfrm>
            <a:off x="762000" y="844121"/>
            <a:ext cx="3802229" cy="4562674"/>
          </a:xfrm>
          <a:prstGeom prst="rect">
            <a:avLst/>
          </a:prstGeom>
        </p:spPr>
      </p:pic>
      <p:sp>
        <p:nvSpPr>
          <p:cNvPr id="6" name="Cloud Callout 5">
            <a:extLst>
              <a:ext uri="{FF2B5EF4-FFF2-40B4-BE49-F238E27FC236}">
                <a16:creationId xmlns:a16="http://schemas.microsoft.com/office/drawing/2014/main" id="{43AD4120-37FA-5049-8608-63D0DCB84676}"/>
              </a:ext>
            </a:extLst>
          </p:cNvPr>
          <p:cNvSpPr/>
          <p:nvPr/>
        </p:nvSpPr>
        <p:spPr>
          <a:xfrm>
            <a:off x="1373038" y="1841984"/>
            <a:ext cx="2580151" cy="2296173"/>
          </a:xfrm>
          <a:prstGeom prst="cloudCallout">
            <a:avLst>
              <a:gd name="adj1" fmla="val -33615"/>
              <a:gd name="adj2" fmla="val -77858"/>
            </a:avLst>
          </a:prstGeom>
          <a:solidFill>
            <a:schemeClr val="bg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000" b="1" dirty="0">
                <a:solidFill>
                  <a:srgbClr val="2C68B1"/>
                </a:solidFill>
                <a:latin typeface="Source Sans Pro" charset="0"/>
                <a:ea typeface="Source Sans Pro" charset="0"/>
                <a:cs typeface="Source Sans Pro" charset="0"/>
              </a:rPr>
              <a:t>That’s suspicious. It doesn’t feel right to me.</a:t>
            </a:r>
          </a:p>
        </p:txBody>
      </p:sp>
      <p:sp>
        <p:nvSpPr>
          <p:cNvPr id="8" name="Rectangle 7">
            <a:extLst>
              <a:ext uri="{FF2B5EF4-FFF2-40B4-BE49-F238E27FC236}">
                <a16:creationId xmlns:a16="http://schemas.microsoft.com/office/drawing/2014/main" id="{F947148C-8D01-8841-9FF1-C2B29535C714}"/>
              </a:ext>
            </a:extLst>
          </p:cNvPr>
          <p:cNvSpPr/>
          <p:nvPr/>
        </p:nvSpPr>
        <p:spPr>
          <a:xfrm>
            <a:off x="9803569" y="3359383"/>
            <a:ext cx="506870" cy="584775"/>
          </a:xfrm>
          <a:prstGeom prst="rect">
            <a:avLst/>
          </a:prstGeom>
        </p:spPr>
        <p:txBody>
          <a:bodyPr wrap="none">
            <a:spAutoFit/>
          </a:bodyPr>
          <a:lstStyle/>
          <a:p>
            <a:r>
              <a:rPr lang="en-GB" sz="3200" dirty="0">
                <a:solidFill>
                  <a:srgbClr val="13E248"/>
                </a:solidFill>
                <a:sym typeface="Wingdings"/>
              </a:rPr>
              <a:t></a:t>
            </a:r>
            <a:endParaRPr lang="en-GB" sz="3200" dirty="0"/>
          </a:p>
        </p:txBody>
      </p:sp>
    </p:spTree>
    <p:extLst>
      <p:ext uri="{BB962C8B-B14F-4D97-AF65-F5344CB8AC3E}">
        <p14:creationId xmlns:p14="http://schemas.microsoft.com/office/powerpoint/2010/main" val="4280155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Diagonal Corner Rectangle 2"/>
          <p:cNvSpPr/>
          <p:nvPr/>
        </p:nvSpPr>
        <p:spPr>
          <a:xfrm>
            <a:off x="5585218" y="3822805"/>
            <a:ext cx="3873575" cy="359451"/>
          </a:xfrm>
          <a:prstGeom prst="round2Diag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559818" y="1669432"/>
            <a:ext cx="6074169" cy="668003"/>
          </a:xfrm>
          <a:prstGeom prst="rect">
            <a:avLst/>
          </a:prstGeom>
          <a:noFill/>
        </p:spPr>
        <p:txBody>
          <a:bodyPr wrap="square" rtlCol="0">
            <a:spAutoFit/>
          </a:bodyPr>
          <a:lstStyle/>
          <a:p>
            <a:pPr>
              <a:lnSpc>
                <a:spcPts val="5000"/>
              </a:lnSpc>
            </a:pPr>
            <a:r>
              <a:rPr lang="en-GB" sz="3600" spc="-150" dirty="0">
                <a:solidFill>
                  <a:srgbClr val="2C68B1"/>
                </a:solidFill>
                <a:ea typeface="Source Sans Pro Light" charset="0"/>
                <a:cs typeface="Source Sans Pro Light" charset="0"/>
              </a:rPr>
              <a:t>Scenario </a:t>
            </a:r>
            <a:r>
              <a:rPr lang="en-GB" sz="3600" spc="-150" dirty="0">
                <a:solidFill>
                  <a:srgbClr val="2C68B1"/>
                </a:solidFill>
                <a:ea typeface="Source Sans Pro" charset="0"/>
                <a:cs typeface="Source Sans Pro" charset="0"/>
              </a:rPr>
              <a:t>1: In the hospital</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4957" y="2552988"/>
            <a:ext cx="1358692" cy="105978"/>
          </a:xfrm>
          <a:prstGeom prst="rect">
            <a:avLst/>
          </a:prstGeom>
        </p:spPr>
      </p:pic>
      <p:sp>
        <p:nvSpPr>
          <p:cNvPr id="5" name="TextBox 4"/>
          <p:cNvSpPr txBox="1"/>
          <p:nvPr/>
        </p:nvSpPr>
        <p:spPr>
          <a:xfrm>
            <a:off x="5587528" y="3012227"/>
            <a:ext cx="5100459" cy="2185214"/>
          </a:xfrm>
          <a:prstGeom prst="rect">
            <a:avLst/>
          </a:prstGeom>
          <a:noFill/>
        </p:spPr>
        <p:txBody>
          <a:bodyPr wrap="square" rtlCol="0">
            <a:spAutoFit/>
          </a:bodyPr>
          <a:lstStyle/>
          <a:p>
            <a:pPr>
              <a:spcAft>
                <a:spcPts val="1200"/>
              </a:spcAft>
              <a:buClr>
                <a:srgbClr val="13E248"/>
              </a:buClr>
            </a:pPr>
            <a:r>
              <a:rPr lang="en-US" sz="1600" b="1" dirty="0">
                <a:solidFill>
                  <a:srgbClr val="333538"/>
                </a:solidFill>
                <a:ea typeface="Source Sans Pro Semibold" charset="0"/>
                <a:cs typeface="Source Sans Pro Semibold" charset="0"/>
              </a:rPr>
              <a:t>What should she do?</a:t>
            </a:r>
            <a:endParaRPr lang="en-US" sz="1600" dirty="0">
              <a:solidFill>
                <a:srgbClr val="333538"/>
              </a:solidFill>
              <a:ea typeface="Source Sans Pro" charset="0"/>
              <a:cs typeface="Source Sans Pro" charset="0"/>
            </a:endParaRPr>
          </a:p>
          <a:p>
            <a:pPr marL="342900" indent="-342900">
              <a:spcAft>
                <a:spcPts val="1200"/>
              </a:spcAft>
              <a:buClr>
                <a:srgbClr val="13E248"/>
              </a:buClr>
              <a:buFont typeface="+mj-lt"/>
              <a:buAutoNum type="alphaLcParenR"/>
            </a:pPr>
            <a:r>
              <a:rPr lang="en-US" sz="1600" dirty="0">
                <a:solidFill>
                  <a:srgbClr val="333538"/>
                </a:solidFill>
                <a:ea typeface="Source Sans Pro" charset="0"/>
                <a:cs typeface="Source Sans Pro" charset="0"/>
              </a:rPr>
              <a:t>Challenge her brother outright and call the police</a:t>
            </a:r>
          </a:p>
          <a:p>
            <a:pPr marL="342900" indent="-342900">
              <a:spcAft>
                <a:spcPts val="1200"/>
              </a:spcAft>
              <a:buClr>
                <a:srgbClr val="13E248"/>
              </a:buClr>
              <a:buFont typeface="+mj-lt"/>
              <a:buAutoNum type="alphaLcParenR"/>
            </a:pPr>
            <a:r>
              <a:rPr lang="en-US" sz="1600" b="1" dirty="0">
                <a:solidFill>
                  <a:schemeClr val="bg1"/>
                </a:solidFill>
                <a:ea typeface="Source Sans Pro" charset="0"/>
                <a:cs typeface="Source Sans Pro" charset="0"/>
              </a:rPr>
              <a:t>Report her suspicions to her manager</a:t>
            </a:r>
          </a:p>
          <a:p>
            <a:pPr marL="342900" indent="-342900">
              <a:spcAft>
                <a:spcPts val="1200"/>
              </a:spcAft>
              <a:buClr>
                <a:srgbClr val="13E248"/>
              </a:buClr>
              <a:buFont typeface="+mj-lt"/>
              <a:buAutoNum type="alphaLcParenR"/>
            </a:pPr>
            <a:r>
              <a:rPr lang="en-US" sz="1600" dirty="0">
                <a:solidFill>
                  <a:srgbClr val="333538"/>
                </a:solidFill>
                <a:ea typeface="Source Sans Pro" charset="0"/>
                <a:cs typeface="Source Sans Pro" charset="0"/>
              </a:rPr>
              <a:t>Speak to her patient about her rights</a:t>
            </a:r>
          </a:p>
          <a:p>
            <a:pPr marL="342900" indent="-342900">
              <a:spcAft>
                <a:spcPts val="1200"/>
              </a:spcAft>
              <a:buClr>
                <a:srgbClr val="13E248"/>
              </a:buClr>
              <a:buFont typeface="+mj-lt"/>
              <a:buAutoNum type="alphaLcParenR"/>
            </a:pPr>
            <a:r>
              <a:rPr lang="en-US" sz="1600" dirty="0">
                <a:solidFill>
                  <a:srgbClr val="333538"/>
                </a:solidFill>
                <a:ea typeface="Source Sans Pro" charset="0"/>
                <a:cs typeface="Source Sans Pro" charset="0"/>
              </a:rPr>
              <a:t>Ignore it – there’s nothing she can do without concrete evidence</a:t>
            </a:r>
          </a:p>
        </p:txBody>
      </p:sp>
      <p:pic>
        <p:nvPicPr>
          <p:cNvPr id="7" name="Picture 6"/>
          <p:cNvPicPr>
            <a:picLocks noChangeAspect="1"/>
          </p:cNvPicPr>
          <p:nvPr/>
        </p:nvPicPr>
        <p:blipFill>
          <a:blip r:embed="rId4"/>
          <a:stretch>
            <a:fillRect/>
          </a:stretch>
        </p:blipFill>
        <p:spPr>
          <a:xfrm>
            <a:off x="762000" y="808090"/>
            <a:ext cx="4220307" cy="5064368"/>
          </a:xfrm>
          <a:prstGeom prst="rect">
            <a:avLst/>
          </a:prstGeom>
        </p:spPr>
      </p:pic>
      <p:sp>
        <p:nvSpPr>
          <p:cNvPr id="8" name="Rectangle 7"/>
          <p:cNvSpPr/>
          <p:nvPr/>
        </p:nvSpPr>
        <p:spPr>
          <a:xfrm>
            <a:off x="9398833" y="3728702"/>
            <a:ext cx="506870" cy="584775"/>
          </a:xfrm>
          <a:prstGeom prst="rect">
            <a:avLst/>
          </a:prstGeom>
        </p:spPr>
        <p:txBody>
          <a:bodyPr wrap="none">
            <a:spAutoFit/>
          </a:bodyPr>
          <a:lstStyle/>
          <a:p>
            <a:r>
              <a:rPr lang="en-GB" sz="3200" dirty="0">
                <a:solidFill>
                  <a:srgbClr val="13E248"/>
                </a:solidFill>
                <a:sym typeface="Wingdings"/>
              </a:rPr>
              <a:t></a:t>
            </a:r>
            <a:endParaRPr lang="en-GB" sz="3200" dirty="0"/>
          </a:p>
        </p:txBody>
      </p:sp>
      <p:sp>
        <p:nvSpPr>
          <p:cNvPr id="12" name="Oval Callout 5"/>
          <p:cNvSpPr/>
          <p:nvPr/>
        </p:nvSpPr>
        <p:spPr>
          <a:xfrm>
            <a:off x="184489" y="4328467"/>
            <a:ext cx="3675288" cy="1836000"/>
          </a:xfrm>
          <a:prstGeom prst="wedgeEllipseCallout">
            <a:avLst>
              <a:gd name="adj1" fmla="val 28248"/>
              <a:gd name="adj2" fmla="val -73835"/>
            </a:avLst>
          </a:prstGeom>
          <a:solidFill>
            <a:srgbClr val="2C68B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400" dirty="0">
                <a:ea typeface="Source Sans Pro" charset="0"/>
                <a:cs typeface="Source Sans Pro" charset="0"/>
              </a:rPr>
              <a:t>The story about her injuries just wasn’t credible. She was very withdrawn. He was reluctant for me to examine her alone.</a:t>
            </a:r>
          </a:p>
        </p:txBody>
      </p:sp>
    </p:spTree>
    <p:extLst>
      <p:ext uri="{BB962C8B-B14F-4D97-AF65-F5344CB8AC3E}">
        <p14:creationId xmlns:p14="http://schemas.microsoft.com/office/powerpoint/2010/main" val="2988761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Diagonal Corner Rectangle 2"/>
          <p:cNvSpPr/>
          <p:nvPr/>
        </p:nvSpPr>
        <p:spPr>
          <a:xfrm>
            <a:off x="5574808" y="4201410"/>
            <a:ext cx="4618503" cy="340610"/>
          </a:xfrm>
          <a:prstGeom prst="round2Diag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4957" y="2552988"/>
            <a:ext cx="1358692" cy="105978"/>
          </a:xfrm>
          <a:prstGeom prst="rect">
            <a:avLst/>
          </a:prstGeom>
        </p:spPr>
      </p:pic>
      <p:sp>
        <p:nvSpPr>
          <p:cNvPr id="5" name="TextBox 4"/>
          <p:cNvSpPr txBox="1"/>
          <p:nvPr/>
        </p:nvSpPr>
        <p:spPr>
          <a:xfrm>
            <a:off x="5587528" y="3012227"/>
            <a:ext cx="6159972" cy="2185214"/>
          </a:xfrm>
          <a:prstGeom prst="rect">
            <a:avLst/>
          </a:prstGeom>
          <a:noFill/>
        </p:spPr>
        <p:txBody>
          <a:bodyPr wrap="square" rtlCol="0">
            <a:spAutoFit/>
          </a:bodyPr>
          <a:lstStyle/>
          <a:p>
            <a:pPr>
              <a:spcAft>
                <a:spcPts val="1200"/>
              </a:spcAft>
              <a:buClr>
                <a:srgbClr val="13E248"/>
              </a:buClr>
            </a:pPr>
            <a:r>
              <a:rPr lang="en-US" sz="1600" b="1" dirty="0">
                <a:solidFill>
                  <a:srgbClr val="333538"/>
                </a:solidFill>
                <a:latin typeface="Source Sans Pro Semibold" charset="0"/>
                <a:ea typeface="Source Sans Pro Semibold" charset="0"/>
                <a:cs typeface="Source Sans Pro Semibold" charset="0"/>
              </a:rPr>
              <a:t>What should he do?</a:t>
            </a:r>
            <a:endParaRPr lang="en-US" sz="1600" dirty="0">
              <a:solidFill>
                <a:srgbClr val="333538"/>
              </a:solidFill>
              <a:latin typeface="Source Sans Pro" charset="0"/>
              <a:ea typeface="Source Sans Pro" charset="0"/>
              <a:cs typeface="Source Sans Pro" charset="0"/>
            </a:endParaRPr>
          </a:p>
          <a:p>
            <a:pPr marL="342900" indent="-342900">
              <a:spcAft>
                <a:spcPts val="1200"/>
              </a:spcAft>
              <a:buClr>
                <a:srgbClr val="13E248"/>
              </a:buClr>
              <a:buFont typeface="+mj-lt"/>
              <a:buAutoNum type="alphaLcParenR"/>
            </a:pPr>
            <a:r>
              <a:rPr lang="en-US" sz="1600" dirty="0">
                <a:solidFill>
                  <a:srgbClr val="333538"/>
                </a:solidFill>
                <a:latin typeface="Source Sans Pro" charset="0"/>
                <a:ea typeface="Source Sans Pro" charset="0"/>
                <a:cs typeface="Source Sans Pro" charset="0"/>
              </a:rPr>
              <a:t>Confront visitors entering the property to find out what’s going on</a:t>
            </a:r>
          </a:p>
          <a:p>
            <a:pPr marL="342900" indent="-342900">
              <a:spcAft>
                <a:spcPts val="1200"/>
              </a:spcAft>
              <a:buClr>
                <a:srgbClr val="13E248"/>
              </a:buClr>
              <a:buFont typeface="+mj-lt"/>
              <a:buAutoNum type="alphaLcParenR"/>
            </a:pPr>
            <a:r>
              <a:rPr lang="en-US" sz="1600" dirty="0">
                <a:solidFill>
                  <a:srgbClr val="333538"/>
                </a:solidFill>
                <a:latin typeface="Source Sans Pro" charset="0"/>
                <a:ea typeface="Source Sans Pro" charset="0"/>
                <a:cs typeface="Source Sans Pro" charset="0"/>
              </a:rPr>
              <a:t>Knock on the door and see if he can help in some way</a:t>
            </a:r>
          </a:p>
          <a:p>
            <a:pPr marL="342900" indent="-342900">
              <a:spcAft>
                <a:spcPts val="1200"/>
              </a:spcAft>
              <a:buClr>
                <a:srgbClr val="13E248"/>
              </a:buClr>
              <a:buFont typeface="+mj-lt"/>
              <a:buAutoNum type="alphaLcParenR"/>
            </a:pPr>
            <a:r>
              <a:rPr lang="en-US" sz="1600" b="1" dirty="0">
                <a:solidFill>
                  <a:schemeClr val="bg1"/>
                </a:solidFill>
                <a:latin typeface="Source Sans Pro" charset="0"/>
                <a:ea typeface="Source Sans Pro" charset="0"/>
                <a:cs typeface="Source Sans Pro" charset="0"/>
              </a:rPr>
              <a:t>Call the Modern Slavery helpline or the police</a:t>
            </a:r>
          </a:p>
          <a:p>
            <a:pPr marL="342900" indent="-342900">
              <a:spcAft>
                <a:spcPts val="1200"/>
              </a:spcAft>
              <a:buClr>
                <a:srgbClr val="13E248"/>
              </a:buClr>
              <a:buFont typeface="+mj-lt"/>
              <a:buAutoNum type="alphaLcParenR"/>
            </a:pPr>
            <a:r>
              <a:rPr lang="en-US" sz="1600" dirty="0">
                <a:solidFill>
                  <a:srgbClr val="333538"/>
                </a:solidFill>
                <a:latin typeface="Source Sans Pro" charset="0"/>
                <a:ea typeface="Source Sans Pro" charset="0"/>
                <a:cs typeface="Source Sans Pro" charset="0"/>
              </a:rPr>
              <a:t>Ignore it – he has no clear evidence and shouldn’t make assumptions</a:t>
            </a:r>
          </a:p>
        </p:txBody>
      </p:sp>
      <p:pic>
        <p:nvPicPr>
          <p:cNvPr id="7" name="Picture 6"/>
          <p:cNvPicPr>
            <a:picLocks noChangeAspect="1"/>
          </p:cNvPicPr>
          <p:nvPr/>
        </p:nvPicPr>
        <p:blipFill>
          <a:blip r:embed="rId4"/>
          <a:stretch>
            <a:fillRect/>
          </a:stretch>
        </p:blipFill>
        <p:spPr>
          <a:xfrm>
            <a:off x="762000" y="808091"/>
            <a:ext cx="4220306" cy="5064367"/>
          </a:xfrm>
          <a:prstGeom prst="rect">
            <a:avLst/>
          </a:prstGeom>
        </p:spPr>
      </p:pic>
      <p:sp>
        <p:nvSpPr>
          <p:cNvPr id="8" name="Rectangle 7"/>
          <p:cNvSpPr/>
          <p:nvPr/>
        </p:nvSpPr>
        <p:spPr>
          <a:xfrm>
            <a:off x="10213200" y="4104834"/>
            <a:ext cx="506870" cy="584775"/>
          </a:xfrm>
          <a:prstGeom prst="rect">
            <a:avLst/>
          </a:prstGeom>
        </p:spPr>
        <p:txBody>
          <a:bodyPr wrap="none">
            <a:spAutoFit/>
          </a:bodyPr>
          <a:lstStyle/>
          <a:p>
            <a:r>
              <a:rPr lang="en-GB" sz="3200" dirty="0">
                <a:solidFill>
                  <a:srgbClr val="13E248"/>
                </a:solidFill>
                <a:sym typeface="Wingdings"/>
              </a:rPr>
              <a:t></a:t>
            </a:r>
            <a:endParaRPr lang="en-GB" sz="3200" dirty="0"/>
          </a:p>
        </p:txBody>
      </p:sp>
      <p:sp>
        <p:nvSpPr>
          <p:cNvPr id="12" name="Oval Callout 5"/>
          <p:cNvSpPr/>
          <p:nvPr/>
        </p:nvSpPr>
        <p:spPr>
          <a:xfrm>
            <a:off x="519145" y="4313065"/>
            <a:ext cx="3351212" cy="1836000"/>
          </a:xfrm>
          <a:prstGeom prst="wedgeEllipseCallout">
            <a:avLst>
              <a:gd name="adj1" fmla="val 14205"/>
              <a:gd name="adj2" fmla="val -75468"/>
            </a:avLst>
          </a:prstGeom>
          <a:solidFill>
            <a:srgbClr val="2C68B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ea typeface="Source Sans Pro" charset="0"/>
                <a:cs typeface="Source Sans Pro" charset="0"/>
              </a:rPr>
              <a:t>She looks so sad. Why haven’t I seen her out shopping?</a:t>
            </a:r>
          </a:p>
        </p:txBody>
      </p:sp>
      <p:sp>
        <p:nvSpPr>
          <p:cNvPr id="9" name="TextBox 8">
            <a:extLst>
              <a:ext uri="{FF2B5EF4-FFF2-40B4-BE49-F238E27FC236}">
                <a16:creationId xmlns:a16="http://schemas.microsoft.com/office/drawing/2014/main" id="{ABB35526-83C8-1D41-9F5A-7A0C2C8D6984}"/>
              </a:ext>
            </a:extLst>
          </p:cNvPr>
          <p:cNvSpPr txBox="1"/>
          <p:nvPr/>
        </p:nvSpPr>
        <p:spPr>
          <a:xfrm>
            <a:off x="5559818" y="1669432"/>
            <a:ext cx="6074169" cy="668003"/>
          </a:xfrm>
          <a:prstGeom prst="rect">
            <a:avLst/>
          </a:prstGeom>
          <a:noFill/>
        </p:spPr>
        <p:txBody>
          <a:bodyPr wrap="square" rtlCol="0">
            <a:spAutoFit/>
          </a:bodyPr>
          <a:lstStyle/>
          <a:p>
            <a:pPr>
              <a:lnSpc>
                <a:spcPts val="5000"/>
              </a:lnSpc>
            </a:pPr>
            <a:r>
              <a:rPr lang="en-GB" sz="3600" spc="-150" dirty="0">
                <a:solidFill>
                  <a:srgbClr val="2C68B1"/>
                </a:solidFill>
                <a:ea typeface="Source Sans Pro Light" charset="0"/>
                <a:cs typeface="Source Sans Pro Light" charset="0"/>
              </a:rPr>
              <a:t>Scenario </a:t>
            </a:r>
            <a:r>
              <a:rPr lang="en-GB" sz="3600" spc="-150" dirty="0">
                <a:solidFill>
                  <a:srgbClr val="2C68B1"/>
                </a:solidFill>
                <a:ea typeface="Source Sans Pro" charset="0"/>
                <a:cs typeface="Source Sans Pro" charset="0"/>
              </a:rPr>
              <a:t>2: In the community</a:t>
            </a:r>
          </a:p>
        </p:txBody>
      </p:sp>
    </p:spTree>
    <p:extLst>
      <p:ext uri="{BB962C8B-B14F-4D97-AF65-F5344CB8AC3E}">
        <p14:creationId xmlns:p14="http://schemas.microsoft.com/office/powerpoint/2010/main" val="21533958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2552" y="622926"/>
            <a:ext cx="10399874" cy="706925"/>
          </a:xfrm>
          <a:prstGeom prst="rect">
            <a:avLst/>
          </a:prstGeom>
          <a:noFill/>
        </p:spPr>
        <p:txBody>
          <a:bodyPr wrap="square" rtlCol="0">
            <a:spAutoFit/>
          </a:bodyPr>
          <a:lstStyle/>
          <a:p>
            <a:pPr>
              <a:lnSpc>
                <a:spcPts val="5000"/>
              </a:lnSpc>
            </a:pPr>
            <a:r>
              <a:rPr lang="en-GB" sz="3600" spc="-150" dirty="0">
                <a:solidFill>
                  <a:srgbClr val="2C68B1"/>
                </a:solidFill>
                <a:ea typeface="Source Sans Pro Light" charset="0"/>
                <a:cs typeface="Source Sans Pro Light" charset="0"/>
              </a:rPr>
              <a:t>Our Anti-Slavery and Human Trafficking Polic</a:t>
            </a:r>
            <a:r>
              <a:rPr lang="en-GB" sz="4000" spc="-150" dirty="0">
                <a:solidFill>
                  <a:srgbClr val="2C68B1"/>
                </a:solidFill>
                <a:latin typeface="Source Sans Pro Light" charset="0"/>
                <a:ea typeface="Source Sans Pro Light" charset="0"/>
                <a:cs typeface="Source Sans Pro Light" charset="0"/>
              </a:rPr>
              <a:t>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7691" y="1582315"/>
            <a:ext cx="1358692" cy="105978"/>
          </a:xfrm>
          <a:prstGeom prst="rect">
            <a:avLst/>
          </a:prstGeom>
        </p:spPr>
      </p:pic>
      <p:sp>
        <p:nvSpPr>
          <p:cNvPr id="5" name="TextBox 4"/>
          <p:cNvSpPr txBox="1"/>
          <p:nvPr/>
        </p:nvSpPr>
        <p:spPr>
          <a:xfrm>
            <a:off x="1188179" y="2080727"/>
            <a:ext cx="8181108" cy="3529621"/>
          </a:xfrm>
          <a:prstGeom prst="rect">
            <a:avLst/>
          </a:prstGeom>
          <a:noFill/>
        </p:spPr>
        <p:txBody>
          <a:bodyPr wrap="square" rtlCol="0">
            <a:spAutoFit/>
          </a:bodyPr>
          <a:lstStyle/>
          <a:p>
            <a:pPr marL="342900" indent="-342900">
              <a:lnSpc>
                <a:spcPts val="2120"/>
              </a:lnSpc>
              <a:spcAft>
                <a:spcPts val="1200"/>
              </a:spcAft>
              <a:buClr>
                <a:srgbClr val="13E248"/>
              </a:buClr>
              <a:buFont typeface="+mj-lt"/>
              <a:buAutoNum type="arabicPeriod"/>
            </a:pPr>
            <a:r>
              <a:rPr lang="en-US" sz="1600" dirty="0">
                <a:solidFill>
                  <a:srgbClr val="333538"/>
                </a:solidFill>
                <a:ea typeface="Source Sans Pro" charset="0"/>
                <a:cs typeface="Source Sans Pro" charset="0"/>
              </a:rPr>
              <a:t>Providing information and training – to raise awareness</a:t>
            </a:r>
          </a:p>
          <a:p>
            <a:pPr marL="342900" indent="-342900">
              <a:lnSpc>
                <a:spcPts val="2120"/>
              </a:lnSpc>
              <a:spcAft>
                <a:spcPts val="1200"/>
              </a:spcAft>
              <a:buClr>
                <a:srgbClr val="13E248"/>
              </a:buClr>
              <a:buFont typeface="+mj-lt"/>
              <a:buAutoNum type="arabicPeriod"/>
            </a:pPr>
            <a:r>
              <a:rPr lang="en-US" sz="1600" dirty="0">
                <a:solidFill>
                  <a:srgbClr val="333538"/>
                </a:solidFill>
                <a:ea typeface="Source Sans Pro" charset="0"/>
                <a:cs typeface="Source Sans Pro" charset="0"/>
              </a:rPr>
              <a:t>Identifying parts of our business and supply chain where there is a risk of slavery or human trafficking</a:t>
            </a:r>
          </a:p>
          <a:p>
            <a:pPr marL="342900" indent="-342900">
              <a:lnSpc>
                <a:spcPts val="2120"/>
              </a:lnSpc>
              <a:spcAft>
                <a:spcPts val="1200"/>
              </a:spcAft>
              <a:buClr>
                <a:srgbClr val="13E248"/>
              </a:buClr>
              <a:buFont typeface="+mj-lt"/>
              <a:buAutoNum type="arabicPeriod"/>
            </a:pPr>
            <a:r>
              <a:rPr lang="en-US" sz="1600" dirty="0">
                <a:solidFill>
                  <a:srgbClr val="333538"/>
                </a:solidFill>
                <a:ea typeface="Source Sans Pro" charset="0"/>
                <a:cs typeface="Source Sans Pro" charset="0"/>
              </a:rPr>
              <a:t>Implementing systems and controls to manage the risks</a:t>
            </a:r>
          </a:p>
          <a:p>
            <a:pPr marL="342900" indent="-342900">
              <a:lnSpc>
                <a:spcPts val="2120"/>
              </a:lnSpc>
              <a:spcAft>
                <a:spcPts val="1200"/>
              </a:spcAft>
              <a:buClr>
                <a:srgbClr val="13E248"/>
              </a:buClr>
              <a:buFont typeface="+mj-lt"/>
              <a:buAutoNum type="arabicPeriod"/>
            </a:pPr>
            <a:r>
              <a:rPr lang="en-US" sz="1600" dirty="0">
                <a:solidFill>
                  <a:srgbClr val="333538"/>
                </a:solidFill>
                <a:ea typeface="Source Sans Pro" charset="0"/>
                <a:cs typeface="Source Sans Pro" charset="0"/>
              </a:rPr>
              <a:t>Conducting due diligence in relation to slavery and human trafficking in our business and supply chains</a:t>
            </a:r>
          </a:p>
          <a:p>
            <a:pPr marL="342900" indent="-342900">
              <a:lnSpc>
                <a:spcPts val="2120"/>
              </a:lnSpc>
              <a:spcAft>
                <a:spcPts val="1200"/>
              </a:spcAft>
              <a:buClr>
                <a:srgbClr val="13E248"/>
              </a:buClr>
              <a:buFont typeface="+mj-lt"/>
              <a:buAutoNum type="arabicPeriod"/>
            </a:pPr>
            <a:r>
              <a:rPr lang="en-US" sz="1600" dirty="0">
                <a:solidFill>
                  <a:srgbClr val="333538"/>
                </a:solidFill>
                <a:ea typeface="Source Sans Pro" charset="0"/>
                <a:cs typeface="Source Sans Pro" charset="0"/>
              </a:rPr>
              <a:t>Assessing our effectiveness in preventing slavery and human trafficking in our business and supply chains, using performance indicators</a:t>
            </a:r>
          </a:p>
          <a:p>
            <a:pPr marL="342900" indent="-342900">
              <a:lnSpc>
                <a:spcPts val="2120"/>
              </a:lnSpc>
              <a:spcAft>
                <a:spcPts val="1200"/>
              </a:spcAft>
              <a:buClr>
                <a:srgbClr val="13E248"/>
              </a:buClr>
              <a:buFont typeface="+mj-lt"/>
              <a:buAutoNum type="arabicPeriod"/>
            </a:pPr>
            <a:r>
              <a:rPr lang="en-US" sz="1600" dirty="0">
                <a:solidFill>
                  <a:srgbClr val="333538"/>
                </a:solidFill>
                <a:ea typeface="Source Sans Pro" charset="0"/>
                <a:cs typeface="Source Sans Pro" charset="0"/>
              </a:rPr>
              <a:t>Requiring everyone to read and implement our Anti-Slavery and Human Trafficking Policy</a:t>
            </a:r>
          </a:p>
        </p:txBody>
      </p:sp>
    </p:spTree>
    <p:extLst>
      <p:ext uri="{BB962C8B-B14F-4D97-AF65-F5344CB8AC3E}">
        <p14:creationId xmlns:p14="http://schemas.microsoft.com/office/powerpoint/2010/main" val="19734848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2552" y="622926"/>
            <a:ext cx="6817334" cy="678519"/>
          </a:xfrm>
          <a:prstGeom prst="rect">
            <a:avLst/>
          </a:prstGeom>
          <a:noFill/>
        </p:spPr>
        <p:txBody>
          <a:bodyPr wrap="square" rtlCol="0">
            <a:spAutoFit/>
          </a:bodyPr>
          <a:lstStyle/>
          <a:p>
            <a:pPr>
              <a:lnSpc>
                <a:spcPts val="5000"/>
              </a:lnSpc>
            </a:pPr>
            <a:r>
              <a:rPr lang="en-GB" sz="3600" spc="-150" dirty="0">
                <a:solidFill>
                  <a:srgbClr val="2C68B1"/>
                </a:solidFill>
                <a:ea typeface="Source Sans Pro Light" charset="0"/>
                <a:cs typeface="Source Sans Pro Light" charset="0"/>
              </a:rPr>
              <a:t>Do</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7691" y="1582315"/>
            <a:ext cx="1358692" cy="105978"/>
          </a:xfrm>
          <a:prstGeom prst="rect">
            <a:avLst/>
          </a:prstGeom>
        </p:spPr>
      </p:pic>
      <p:sp>
        <p:nvSpPr>
          <p:cNvPr id="5" name="TextBox 4"/>
          <p:cNvSpPr txBox="1"/>
          <p:nvPr/>
        </p:nvSpPr>
        <p:spPr>
          <a:xfrm>
            <a:off x="1188179" y="2080727"/>
            <a:ext cx="7645855" cy="1721433"/>
          </a:xfrm>
          <a:prstGeom prst="rect">
            <a:avLst/>
          </a:prstGeom>
          <a:noFill/>
        </p:spPr>
        <p:txBody>
          <a:bodyPr wrap="square" rtlCol="0">
            <a:spAutoFit/>
          </a:bodyPr>
          <a:lstStyle/>
          <a:p>
            <a:pPr marL="342900" indent="-342900">
              <a:lnSpc>
                <a:spcPts val="2120"/>
              </a:lnSpc>
              <a:spcAft>
                <a:spcPts val="1200"/>
              </a:spcAft>
              <a:buClr>
                <a:srgbClr val="13E248"/>
              </a:buClr>
              <a:buFont typeface="Wingdings" charset="2"/>
              <a:buChar char="ü"/>
            </a:pPr>
            <a:r>
              <a:rPr lang="en-US" sz="1600" dirty="0">
                <a:solidFill>
                  <a:srgbClr val="333538"/>
                </a:solidFill>
                <a:ea typeface="Source Sans Pro" charset="0"/>
                <a:cs typeface="Source Sans Pro" charset="0"/>
              </a:rPr>
              <a:t>Read our Company's Anti-Slavery and Human Trafficking Policy – make sure you understand our rules and know what is expected of you</a:t>
            </a:r>
          </a:p>
          <a:p>
            <a:pPr marL="342900" indent="-342900">
              <a:lnSpc>
                <a:spcPts val="2120"/>
              </a:lnSpc>
              <a:spcAft>
                <a:spcPts val="1200"/>
              </a:spcAft>
              <a:buClr>
                <a:srgbClr val="13E248"/>
              </a:buClr>
              <a:buFont typeface="Wingdings" charset="2"/>
              <a:buChar char="ü"/>
            </a:pPr>
            <a:r>
              <a:rPr lang="en-US" sz="1600" dirty="0">
                <a:solidFill>
                  <a:srgbClr val="333538"/>
                </a:solidFill>
                <a:ea typeface="Source Sans Pro" charset="0"/>
                <a:cs typeface="Source Sans Pro" charset="0"/>
              </a:rPr>
              <a:t>Be vigilant - watch out for signs of modern slavery</a:t>
            </a:r>
          </a:p>
          <a:p>
            <a:pPr marL="342900" indent="-342900">
              <a:lnSpc>
                <a:spcPts val="2120"/>
              </a:lnSpc>
              <a:spcAft>
                <a:spcPts val="1200"/>
              </a:spcAft>
              <a:buClr>
                <a:srgbClr val="13E248"/>
              </a:buClr>
              <a:buFont typeface="Wingdings" charset="2"/>
              <a:buChar char="ü"/>
            </a:pPr>
            <a:r>
              <a:rPr lang="en-US" sz="1600" dirty="0">
                <a:solidFill>
                  <a:srgbClr val="333538"/>
                </a:solidFill>
                <a:ea typeface="Source Sans Pro" charset="0"/>
                <a:cs typeface="Source Sans Pro" charset="0"/>
              </a:rPr>
              <a:t>Report any issues or concerns immediately to your manager or Legal/Compliance</a:t>
            </a:r>
          </a:p>
        </p:txBody>
      </p:sp>
    </p:spTree>
    <p:extLst>
      <p:ext uri="{BB962C8B-B14F-4D97-AF65-F5344CB8AC3E}">
        <p14:creationId xmlns:p14="http://schemas.microsoft.com/office/powerpoint/2010/main" val="1273038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2552" y="622926"/>
            <a:ext cx="6817334" cy="668003"/>
          </a:xfrm>
          <a:prstGeom prst="rect">
            <a:avLst/>
          </a:prstGeom>
          <a:noFill/>
        </p:spPr>
        <p:txBody>
          <a:bodyPr wrap="square" rtlCol="0">
            <a:spAutoFit/>
          </a:bodyPr>
          <a:lstStyle/>
          <a:p>
            <a:pPr>
              <a:lnSpc>
                <a:spcPts val="5000"/>
              </a:lnSpc>
            </a:pPr>
            <a:r>
              <a:rPr lang="en-GB" sz="3600" spc="-150" dirty="0">
                <a:solidFill>
                  <a:srgbClr val="2C68B1"/>
                </a:solidFill>
                <a:ea typeface="Source Sans Pro Light" charset="0"/>
                <a:cs typeface="Source Sans Pro Light" charset="0"/>
              </a:rPr>
              <a:t>Don’t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7691" y="1582315"/>
            <a:ext cx="1358692" cy="105978"/>
          </a:xfrm>
          <a:prstGeom prst="rect">
            <a:avLst/>
          </a:prstGeom>
        </p:spPr>
      </p:pic>
      <p:sp>
        <p:nvSpPr>
          <p:cNvPr id="5" name="TextBox 4"/>
          <p:cNvSpPr txBox="1"/>
          <p:nvPr/>
        </p:nvSpPr>
        <p:spPr>
          <a:xfrm>
            <a:off x="1188179" y="2080727"/>
            <a:ext cx="7143021" cy="2155975"/>
          </a:xfrm>
          <a:prstGeom prst="rect">
            <a:avLst/>
          </a:prstGeom>
          <a:noFill/>
        </p:spPr>
        <p:txBody>
          <a:bodyPr wrap="square" rtlCol="0">
            <a:spAutoFit/>
          </a:bodyPr>
          <a:lstStyle/>
          <a:p>
            <a:pPr marL="342900" indent="-342900">
              <a:lnSpc>
                <a:spcPts val="2120"/>
              </a:lnSpc>
              <a:spcAft>
                <a:spcPts val="1200"/>
              </a:spcAft>
              <a:buClr>
                <a:srgbClr val="FF0000"/>
              </a:buClr>
              <a:buFont typeface=".AppleSystemUIFont" charset="-120"/>
              <a:buChar char="x"/>
            </a:pPr>
            <a:r>
              <a:rPr lang="en-US" sz="1600" dirty="0">
                <a:solidFill>
                  <a:srgbClr val="333538"/>
                </a:solidFill>
                <a:ea typeface="Source Sans Pro" charset="0"/>
                <a:cs typeface="Source Sans Pro" charset="0"/>
              </a:rPr>
              <a:t>Confront perpetrators of slavery or trafficking – they are dangerous criminals and should not be approached</a:t>
            </a:r>
          </a:p>
          <a:p>
            <a:pPr marL="342900" indent="-342900">
              <a:lnSpc>
                <a:spcPts val="2120"/>
              </a:lnSpc>
              <a:spcAft>
                <a:spcPts val="1200"/>
              </a:spcAft>
              <a:buClr>
                <a:srgbClr val="FF0000"/>
              </a:buClr>
              <a:buFont typeface=".AppleSystemUIFont" charset="-120"/>
              <a:buChar char="x"/>
            </a:pPr>
            <a:r>
              <a:rPr lang="en-US" sz="1600" dirty="0">
                <a:solidFill>
                  <a:srgbClr val="333538"/>
                </a:solidFill>
                <a:ea typeface="Source Sans Pro" charset="0"/>
                <a:cs typeface="Source Sans Pro" charset="0"/>
              </a:rPr>
              <a:t>Try to gather evidence – this may tip off the perpetrator and put the victims at greater risk</a:t>
            </a:r>
          </a:p>
          <a:p>
            <a:pPr marL="342900" indent="-342900">
              <a:lnSpc>
                <a:spcPts val="2120"/>
              </a:lnSpc>
              <a:spcAft>
                <a:spcPts val="1200"/>
              </a:spcAft>
              <a:buClr>
                <a:srgbClr val="FF0000"/>
              </a:buClr>
              <a:buFont typeface=".AppleSystemUIFont" charset="-120"/>
              <a:buChar char="x"/>
            </a:pPr>
            <a:r>
              <a:rPr lang="en-US" sz="1600" dirty="0">
                <a:solidFill>
                  <a:srgbClr val="333538"/>
                </a:solidFill>
                <a:ea typeface="Source Sans Pro" charset="0"/>
                <a:cs typeface="Source Sans Pro" charset="0"/>
              </a:rPr>
              <a:t>Wait for someone else to report it – take responsibility yourself</a:t>
            </a:r>
          </a:p>
          <a:p>
            <a:pPr marL="342900" indent="-342900">
              <a:lnSpc>
                <a:spcPts val="2120"/>
              </a:lnSpc>
              <a:spcAft>
                <a:spcPts val="1200"/>
              </a:spcAft>
              <a:buClr>
                <a:srgbClr val="FF0000"/>
              </a:buClr>
              <a:buFont typeface=".AppleSystemUIFont" charset="-120"/>
              <a:buChar char="x"/>
            </a:pPr>
            <a:r>
              <a:rPr lang="en-US" sz="1600" dirty="0">
                <a:solidFill>
                  <a:srgbClr val="333538"/>
                </a:solidFill>
                <a:ea typeface="Source Sans Pro" charset="0"/>
                <a:cs typeface="Source Sans Pro" charset="0"/>
              </a:rPr>
              <a:t>Do anything to compromise your own or others’ safety</a:t>
            </a:r>
          </a:p>
        </p:txBody>
      </p:sp>
    </p:spTree>
    <p:extLst>
      <p:ext uri="{BB962C8B-B14F-4D97-AF65-F5344CB8AC3E}">
        <p14:creationId xmlns:p14="http://schemas.microsoft.com/office/powerpoint/2010/main" val="10920309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6000" dirty="0"/>
              <a:t>Any questions, concerns or comments?</a:t>
            </a:r>
            <a:br>
              <a:rPr lang="en-GB" dirty="0"/>
            </a:br>
            <a:endParaRPr lang="en-GB" sz="3600" dirty="0"/>
          </a:p>
        </p:txBody>
      </p:sp>
    </p:spTree>
    <p:extLst>
      <p:ext uri="{BB962C8B-B14F-4D97-AF65-F5344CB8AC3E}">
        <p14:creationId xmlns:p14="http://schemas.microsoft.com/office/powerpoint/2010/main" val="4272536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Next steps</a:t>
            </a:r>
          </a:p>
        </p:txBody>
      </p:sp>
      <p:sp>
        <p:nvSpPr>
          <p:cNvPr id="24" name="Rectangle: Rounded Corners 23">
            <a:extLst>
              <a:ext uri="{FF2B5EF4-FFF2-40B4-BE49-F238E27FC236}">
                <a16:creationId xmlns:a16="http://schemas.microsoft.com/office/drawing/2014/main" id="{96006EE8-3A6F-4CB5-BC5E-E1EBF775982C}"/>
              </a:ext>
            </a:extLst>
          </p:cNvPr>
          <p:cNvSpPr/>
          <p:nvPr/>
        </p:nvSpPr>
        <p:spPr>
          <a:xfrm>
            <a:off x="304800" y="1447800"/>
            <a:ext cx="11582400" cy="1334988"/>
          </a:xfrm>
          <a:prstGeom prst="roundRect">
            <a:avLst>
              <a:gd name="adj" fmla="val 10000"/>
            </a:avLst>
          </a:prstGeom>
        </p:spPr>
        <p:style>
          <a:lnRef idx="0">
            <a:schemeClr val="accent2">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26" name="Group 25">
            <a:extLst>
              <a:ext uri="{FF2B5EF4-FFF2-40B4-BE49-F238E27FC236}">
                <a16:creationId xmlns:a16="http://schemas.microsoft.com/office/drawing/2014/main" id="{3E9A40F7-DA01-432D-81F5-D62A6A997755}"/>
              </a:ext>
            </a:extLst>
          </p:cNvPr>
          <p:cNvGrpSpPr/>
          <p:nvPr/>
        </p:nvGrpSpPr>
        <p:grpSpPr>
          <a:xfrm>
            <a:off x="1846711" y="1447800"/>
            <a:ext cx="10040488" cy="1334988"/>
            <a:chOff x="1156433" y="427"/>
            <a:chExt cx="7530366" cy="1001241"/>
          </a:xfrm>
          <a:solidFill>
            <a:srgbClr val="2C68B1"/>
          </a:solidFill>
        </p:grpSpPr>
        <p:sp>
          <p:nvSpPr>
            <p:cNvPr id="37" name="Rectangle 36">
              <a:extLst>
                <a:ext uri="{FF2B5EF4-FFF2-40B4-BE49-F238E27FC236}">
                  <a16:creationId xmlns:a16="http://schemas.microsoft.com/office/drawing/2014/main" id="{83F16088-D911-411D-85B0-704BB4DF6B7B}"/>
                </a:ext>
              </a:extLst>
            </p:cNvPr>
            <p:cNvSpPr/>
            <p:nvPr/>
          </p:nvSpPr>
          <p:spPr>
            <a:xfrm>
              <a:off x="1156433" y="427"/>
              <a:ext cx="7530366" cy="1001241"/>
            </a:xfrm>
            <a:prstGeom prst="rect">
              <a:avLst/>
            </a:prstGeom>
            <a:grp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8" name="TextBox 37">
              <a:extLst>
                <a:ext uri="{FF2B5EF4-FFF2-40B4-BE49-F238E27FC236}">
                  <a16:creationId xmlns:a16="http://schemas.microsoft.com/office/drawing/2014/main" id="{18DB94B6-E496-4C0C-8F6A-641A58789AD4}"/>
                </a:ext>
              </a:extLst>
            </p:cNvPr>
            <p:cNvSpPr txBox="1"/>
            <p:nvPr/>
          </p:nvSpPr>
          <p:spPr>
            <a:xfrm>
              <a:off x="1156433" y="427"/>
              <a:ext cx="7530366" cy="1001241"/>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1287" tIns="141287" rIns="141287" bIns="141287" numCol="1" spcCol="1270" anchor="ctr" anchorCtr="0">
              <a:noAutofit/>
            </a:bodyPr>
            <a:lstStyle/>
            <a:p>
              <a:pPr defTabSz="1066773">
                <a:lnSpc>
                  <a:spcPct val="90000"/>
                </a:lnSpc>
                <a:spcBef>
                  <a:spcPct val="0"/>
                </a:spcBef>
                <a:spcAft>
                  <a:spcPct val="35000"/>
                </a:spcAft>
              </a:pPr>
              <a:r>
                <a:rPr lang="en-GB" sz="2400" dirty="0">
                  <a:solidFill>
                    <a:schemeClr val="bg1"/>
                  </a:solidFill>
                </a:rPr>
                <a:t>Contact </a:t>
              </a:r>
              <a:r>
                <a:rPr lang="en-GB" sz="2400" b="1" dirty="0">
                  <a:solidFill>
                    <a:schemeClr val="bg1"/>
                  </a:solidFill>
                </a:rPr>
                <a:t>management@aheadmg.com </a:t>
              </a:r>
              <a:r>
                <a:rPr lang="en-GB" sz="2400" dirty="0">
                  <a:solidFill>
                    <a:schemeClr val="bg1"/>
                  </a:solidFill>
                </a:rPr>
                <a:t>if you need information or guidance</a:t>
              </a:r>
              <a:endParaRPr lang="en-US" sz="2400" dirty="0">
                <a:solidFill>
                  <a:schemeClr val="bg1"/>
                </a:solidFill>
              </a:endParaRPr>
            </a:p>
          </p:txBody>
        </p:sp>
      </p:grpSp>
      <p:sp>
        <p:nvSpPr>
          <p:cNvPr id="27" name="Rectangle: Rounded Corners 26">
            <a:extLst>
              <a:ext uri="{FF2B5EF4-FFF2-40B4-BE49-F238E27FC236}">
                <a16:creationId xmlns:a16="http://schemas.microsoft.com/office/drawing/2014/main" id="{B98C3BDA-4519-4CDF-8964-71B4D3AB0F81}"/>
              </a:ext>
            </a:extLst>
          </p:cNvPr>
          <p:cNvSpPr/>
          <p:nvPr/>
        </p:nvSpPr>
        <p:spPr>
          <a:xfrm>
            <a:off x="304800" y="3116536"/>
            <a:ext cx="11582400" cy="1334988"/>
          </a:xfrm>
          <a:prstGeom prst="roundRect">
            <a:avLst>
              <a:gd name="adj" fmla="val 10000"/>
            </a:avLst>
          </a:prstGeom>
        </p:spPr>
        <p:style>
          <a:lnRef idx="0">
            <a:schemeClr val="accent2">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29" name="Group 28">
            <a:extLst>
              <a:ext uri="{FF2B5EF4-FFF2-40B4-BE49-F238E27FC236}">
                <a16:creationId xmlns:a16="http://schemas.microsoft.com/office/drawing/2014/main" id="{6291B5A5-C973-4F5E-AF03-B04956D74DD2}"/>
              </a:ext>
            </a:extLst>
          </p:cNvPr>
          <p:cNvGrpSpPr/>
          <p:nvPr/>
        </p:nvGrpSpPr>
        <p:grpSpPr>
          <a:xfrm>
            <a:off x="1846711" y="3116536"/>
            <a:ext cx="10040488" cy="1334988"/>
            <a:chOff x="1156433" y="1251979"/>
            <a:chExt cx="7530366" cy="1001241"/>
          </a:xfrm>
          <a:solidFill>
            <a:srgbClr val="2C68B1"/>
          </a:solidFill>
        </p:grpSpPr>
        <p:sp>
          <p:nvSpPr>
            <p:cNvPr id="35" name="Rectangle 34">
              <a:extLst>
                <a:ext uri="{FF2B5EF4-FFF2-40B4-BE49-F238E27FC236}">
                  <a16:creationId xmlns:a16="http://schemas.microsoft.com/office/drawing/2014/main" id="{F913CC99-85D5-406E-8D5E-5DA9D5D2564B}"/>
                </a:ext>
              </a:extLst>
            </p:cNvPr>
            <p:cNvSpPr/>
            <p:nvPr/>
          </p:nvSpPr>
          <p:spPr>
            <a:xfrm>
              <a:off x="1156433" y="1251979"/>
              <a:ext cx="7530366" cy="1001241"/>
            </a:xfrm>
            <a:prstGeom prst="rect">
              <a:avLst/>
            </a:prstGeom>
            <a:grp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6" name="TextBox 35">
              <a:extLst>
                <a:ext uri="{FF2B5EF4-FFF2-40B4-BE49-F238E27FC236}">
                  <a16:creationId xmlns:a16="http://schemas.microsoft.com/office/drawing/2014/main" id="{948730B8-07CD-4BE9-A857-39B99A0030DB}"/>
                </a:ext>
              </a:extLst>
            </p:cNvPr>
            <p:cNvSpPr txBox="1"/>
            <p:nvPr/>
          </p:nvSpPr>
          <p:spPr>
            <a:xfrm>
              <a:off x="1156433" y="1251979"/>
              <a:ext cx="7530366" cy="1001241"/>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1287" tIns="141287" rIns="141287" bIns="141287" numCol="1" spcCol="1270" anchor="ctr" anchorCtr="0">
              <a:noAutofit/>
            </a:bodyPr>
            <a:lstStyle/>
            <a:p>
              <a:pPr defTabSz="1066773">
                <a:lnSpc>
                  <a:spcPct val="90000"/>
                </a:lnSpc>
                <a:spcBef>
                  <a:spcPct val="0"/>
                </a:spcBef>
                <a:spcAft>
                  <a:spcPct val="35000"/>
                </a:spcAft>
              </a:pPr>
              <a:r>
                <a:rPr lang="en-GB" sz="2400" dirty="0">
                  <a:solidFill>
                    <a:schemeClr val="bg1"/>
                  </a:solidFill>
                </a:rPr>
                <a:t>Contact </a:t>
              </a:r>
              <a:r>
                <a:rPr lang="en-GB" sz="2400" b="1" dirty="0">
                  <a:solidFill>
                    <a:schemeClr val="bg1"/>
                  </a:solidFill>
                </a:rPr>
                <a:t>management@aheadmg.com </a:t>
              </a:r>
              <a:r>
                <a:rPr lang="en-GB" sz="2400" dirty="0">
                  <a:solidFill>
                    <a:schemeClr val="bg1"/>
                  </a:solidFill>
                </a:rPr>
                <a:t>if you need to raise concerns</a:t>
              </a:r>
              <a:endParaRPr lang="en-US" sz="2400" dirty="0">
                <a:solidFill>
                  <a:schemeClr val="bg1"/>
                </a:solidFill>
              </a:endParaRPr>
            </a:p>
          </p:txBody>
        </p:sp>
      </p:grpSp>
      <p:sp>
        <p:nvSpPr>
          <p:cNvPr id="30" name="Rectangle: Rounded Corners 29">
            <a:extLst>
              <a:ext uri="{FF2B5EF4-FFF2-40B4-BE49-F238E27FC236}">
                <a16:creationId xmlns:a16="http://schemas.microsoft.com/office/drawing/2014/main" id="{915E1DAD-C2A8-4D7C-B8EB-CB90D95EA3FF}"/>
              </a:ext>
            </a:extLst>
          </p:cNvPr>
          <p:cNvSpPr/>
          <p:nvPr/>
        </p:nvSpPr>
        <p:spPr>
          <a:xfrm>
            <a:off x="304800" y="4785270"/>
            <a:ext cx="11582400" cy="1334988"/>
          </a:xfrm>
          <a:prstGeom prst="roundRect">
            <a:avLst>
              <a:gd name="adj" fmla="val 10000"/>
            </a:avLst>
          </a:prstGeom>
        </p:spPr>
        <p:style>
          <a:lnRef idx="0">
            <a:schemeClr val="accent2">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31" name="Rectangle 30" descr="Diploma Roll">
            <a:extLst>
              <a:ext uri="{FF2B5EF4-FFF2-40B4-BE49-F238E27FC236}">
                <a16:creationId xmlns:a16="http://schemas.microsoft.com/office/drawing/2014/main" id="{5C581989-D8D1-452A-A53C-592974A86F2B}"/>
              </a:ext>
            </a:extLst>
          </p:cNvPr>
          <p:cNvSpPr/>
          <p:nvPr/>
        </p:nvSpPr>
        <p:spPr>
          <a:xfrm>
            <a:off x="708633" y="5085643"/>
            <a:ext cx="734243" cy="734243"/>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grpSp>
        <p:nvGrpSpPr>
          <p:cNvPr id="32" name="Group 31">
            <a:extLst>
              <a:ext uri="{FF2B5EF4-FFF2-40B4-BE49-F238E27FC236}">
                <a16:creationId xmlns:a16="http://schemas.microsoft.com/office/drawing/2014/main" id="{DFE5130C-0920-4E17-BED4-45170CDFB2FD}"/>
              </a:ext>
            </a:extLst>
          </p:cNvPr>
          <p:cNvGrpSpPr/>
          <p:nvPr/>
        </p:nvGrpSpPr>
        <p:grpSpPr>
          <a:xfrm>
            <a:off x="1846711" y="4785269"/>
            <a:ext cx="10040488" cy="1334989"/>
            <a:chOff x="1156433" y="2503530"/>
            <a:chExt cx="7530366" cy="1001242"/>
          </a:xfrm>
          <a:solidFill>
            <a:srgbClr val="2C68B1"/>
          </a:solidFill>
        </p:grpSpPr>
        <p:sp>
          <p:nvSpPr>
            <p:cNvPr id="33" name="Rectangle 32">
              <a:extLst>
                <a:ext uri="{FF2B5EF4-FFF2-40B4-BE49-F238E27FC236}">
                  <a16:creationId xmlns:a16="http://schemas.microsoft.com/office/drawing/2014/main" id="{9F9F1AC4-89D9-4A13-A7A9-EAB6772B4A74}"/>
                </a:ext>
              </a:extLst>
            </p:cNvPr>
            <p:cNvSpPr/>
            <p:nvPr/>
          </p:nvSpPr>
          <p:spPr>
            <a:xfrm>
              <a:off x="1156433" y="2503530"/>
              <a:ext cx="7530366" cy="1001241"/>
            </a:xfrm>
            <a:prstGeom prst="rect">
              <a:avLst/>
            </a:prstGeom>
            <a:grp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4" name="TextBox 33">
              <a:extLst>
                <a:ext uri="{FF2B5EF4-FFF2-40B4-BE49-F238E27FC236}">
                  <a16:creationId xmlns:a16="http://schemas.microsoft.com/office/drawing/2014/main" id="{0F4AD8F5-EC5B-4F3F-A44F-D996D2A51FF0}"/>
                </a:ext>
              </a:extLst>
            </p:cNvPr>
            <p:cNvSpPr txBox="1"/>
            <p:nvPr/>
          </p:nvSpPr>
          <p:spPr>
            <a:xfrm>
              <a:off x="1156433" y="2503531"/>
              <a:ext cx="7530366" cy="1001241"/>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1287" tIns="141287" rIns="141287" bIns="141287" numCol="1" spcCol="1270" anchor="ctr" anchorCtr="0">
              <a:noAutofit/>
            </a:bodyPr>
            <a:lstStyle/>
            <a:p>
              <a:pPr defTabSz="1066773">
                <a:lnSpc>
                  <a:spcPct val="90000"/>
                </a:lnSpc>
                <a:spcBef>
                  <a:spcPct val="0"/>
                </a:spcBef>
                <a:spcAft>
                  <a:spcPct val="35000"/>
                </a:spcAft>
              </a:pPr>
              <a:r>
                <a:rPr lang="en-GB" sz="2400" dirty="0">
                  <a:solidFill>
                    <a:schemeClr val="bg1"/>
                  </a:solidFill>
                </a:rPr>
                <a:t>Access self-study courses </a:t>
              </a:r>
              <a:r>
                <a:rPr lang="en-GB" sz="2400" b="1" dirty="0">
                  <a:solidFill>
                    <a:schemeClr val="bg1"/>
                  </a:solidFill>
                </a:rPr>
                <a:t>www.AheadMG.com/training </a:t>
              </a:r>
              <a:r>
                <a:rPr lang="en-GB" sz="2400" dirty="0">
                  <a:solidFill>
                    <a:schemeClr val="bg1"/>
                  </a:solidFill>
                </a:rPr>
                <a:t>for further training</a:t>
              </a:r>
              <a:endParaRPr lang="en-US" sz="2400" dirty="0">
                <a:solidFill>
                  <a:schemeClr val="bg1"/>
                </a:solidFill>
              </a:endParaRPr>
            </a:p>
          </p:txBody>
        </p:sp>
      </p:grpSp>
      <p:pic>
        <p:nvPicPr>
          <p:cNvPr id="4" name="Graphic 3" descr="Internet">
            <a:extLst>
              <a:ext uri="{FF2B5EF4-FFF2-40B4-BE49-F238E27FC236}">
                <a16:creationId xmlns:a16="http://schemas.microsoft.com/office/drawing/2014/main" id="{0C8F4B3C-4E79-4390-8B9E-D6B43410339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7749" y="1612697"/>
            <a:ext cx="914400" cy="914400"/>
          </a:xfrm>
          <a:prstGeom prst="rect">
            <a:avLst/>
          </a:prstGeom>
        </p:spPr>
      </p:pic>
      <p:pic>
        <p:nvPicPr>
          <p:cNvPr id="20" name="Graphic 19" descr="Internet">
            <a:extLst>
              <a:ext uri="{FF2B5EF4-FFF2-40B4-BE49-F238E27FC236}">
                <a16:creationId xmlns:a16="http://schemas.microsoft.com/office/drawing/2014/main" id="{D51B5E34-F86D-4F32-A078-BF0A202C146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6924" y="3326830"/>
            <a:ext cx="914400" cy="914400"/>
          </a:xfrm>
          <a:prstGeom prst="rect">
            <a:avLst/>
          </a:prstGeom>
        </p:spPr>
      </p:pic>
    </p:spTree>
  </p:cSld>
  <p:clrMapOvr>
    <a:masterClrMapping/>
  </p:clrMapOvr>
</p:sld>
</file>

<file path=ppt/theme/theme1.xml><?xml version="1.0" encoding="utf-8"?>
<a:theme xmlns:a="http://schemas.openxmlformats.org/drawingml/2006/main" name="Office Theme">
  <a:themeElements>
    <a:clrScheme name="AheadMG">
      <a:dk1>
        <a:sysClr val="windowText" lastClr="000000"/>
      </a:dk1>
      <a:lt1>
        <a:sysClr val="window" lastClr="FFFFFF"/>
      </a:lt1>
      <a:dk2>
        <a:srgbClr val="44546A"/>
      </a:dk2>
      <a:lt2>
        <a:srgbClr val="E7E6E6"/>
      </a:lt2>
      <a:accent1>
        <a:srgbClr val="0070C0"/>
      </a:accent1>
      <a:accent2>
        <a:srgbClr val="AEABAB"/>
      </a:accent2>
      <a:accent3>
        <a:srgbClr val="00B0F0"/>
      </a:accent3>
      <a:accent4>
        <a:srgbClr val="D0CECE"/>
      </a:accent4>
      <a:accent5>
        <a:srgbClr val="4472C4"/>
      </a:accent5>
      <a:accent6>
        <a:srgbClr val="70AD47"/>
      </a:accent6>
      <a:hlink>
        <a:srgbClr val="00B0F0"/>
      </a:hlink>
      <a:folHlink>
        <a:srgbClr val="954F72"/>
      </a:folHlink>
    </a:clrScheme>
    <a:fontScheme name="AheadMG">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98B0DC00-0D48-4AB7-8449-67873E58E33E}" vid="{97F8C712-766D-455D-8FD9-C25E6116B7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Template>
  <TotalTime>156</TotalTime>
  <Words>2243</Words>
  <Application>Microsoft Office PowerPoint</Application>
  <PresentationFormat>Widescreen</PresentationFormat>
  <Paragraphs>261</Paragraphs>
  <Slides>23</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.AppleSystemUIFont</vt:lpstr>
      <vt:lpstr>Arial</vt:lpstr>
      <vt:lpstr>Bodoni MT</vt:lpstr>
      <vt:lpstr>Calibri</vt:lpstr>
      <vt:lpstr>Source Sans Pro</vt:lpstr>
      <vt:lpstr>Source Sans Pro Light</vt:lpstr>
      <vt:lpstr>Source Sans Pro Semibold</vt:lpstr>
      <vt:lpstr>Tahoma</vt:lpstr>
      <vt:lpstr>Wingdings</vt:lpstr>
      <vt:lpstr>Office Theme</vt:lpstr>
      <vt:lpstr>Modern Slavery Training Presentation</vt:lpstr>
      <vt:lpstr>Learning Objectives</vt:lpstr>
      <vt:lpstr>What is Modern Slavery</vt:lpstr>
      <vt:lpstr>You make the call: Where is it prevalent?</vt:lpstr>
      <vt:lpstr>How big a problem is it?</vt:lpstr>
      <vt:lpstr>Cases</vt:lpstr>
      <vt:lpstr>Penalties</vt:lpstr>
      <vt:lpstr>The Modern Slavery Act 2015</vt:lpstr>
      <vt:lpstr>Who is at risk?</vt:lpstr>
      <vt:lpstr>Where is there a risk in our business?</vt:lpstr>
      <vt:lpstr>Opinion: Increased risk?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 concerns or comments? </vt:lpstr>
      <vt:lpstr>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Ewell</dc:creator>
  <cp:lastModifiedBy>Donna Chapman</cp:lastModifiedBy>
  <cp:revision>11</cp:revision>
  <dcterms:created xsi:type="dcterms:W3CDTF">2021-02-12T13:09:34Z</dcterms:created>
  <dcterms:modified xsi:type="dcterms:W3CDTF">2022-03-28T15:20:18Z</dcterms:modified>
</cp:coreProperties>
</file>