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8" r:id="rId2"/>
    <p:sldId id="264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38" r:id="rId17"/>
    <p:sldId id="339" r:id="rId18"/>
    <p:sldId id="340" r:id="rId19"/>
    <p:sldId id="341" r:id="rId20"/>
    <p:sldId id="342" r:id="rId21"/>
    <p:sldId id="343" r:id="rId22"/>
    <p:sldId id="344" r:id="rId23"/>
    <p:sldId id="345" r:id="rId24"/>
    <p:sldId id="346" r:id="rId25"/>
    <p:sldId id="347" r:id="rId26"/>
    <p:sldId id="329" r:id="rId27"/>
    <p:sldId id="349" r:id="rId28"/>
    <p:sldId id="350" r:id="rId29"/>
    <p:sldId id="351" r:id="rId30"/>
    <p:sldId id="352" r:id="rId31"/>
    <p:sldId id="298" r:id="rId32"/>
    <p:sldId id="260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68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1" d="100"/>
          <a:sy n="101" d="100"/>
        </p:scale>
        <p:origin x="355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81A18-D959-41FA-8130-7E8BC52A479B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CB93D9-314F-4DE8-A56D-05C697127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6540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FAF17-530F-4CD1-B698-6FC9ABA0E6A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CB7D1-769A-4BAF-BA5C-DC78B849EC81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541" y="499290"/>
            <a:ext cx="1701949" cy="64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74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can get more help and information on this issue from these contacts.</a:t>
            </a:r>
          </a:p>
          <a:p>
            <a:endParaRPr lang="en-GB" dirty="0"/>
          </a:p>
          <a:p>
            <a:r>
              <a:rPr lang="en-GB" dirty="0"/>
              <a:t>Or, for a more in-depth look at this topic, access our self-study course.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3E5AE-30F5-4696-BF79-2FDA039415AD}" type="slidenum">
              <a:rPr lang="en-GB" smtClean="0"/>
              <a:pPr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7203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646947"/>
            <a:ext cx="9144000" cy="1665115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364033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8B5-B178-4C8D-BB89-288B4A4CBF7E}" type="datetime1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/>
            </a:lvl1pPr>
          </a:lstStyle>
          <a:p>
            <a:r>
              <a:rPr lang="en-GB"/>
              <a:t>Copyright © 2014 Ahead MG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612" y="223892"/>
            <a:ext cx="4194564" cy="1586466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1524000" y="4364033"/>
            <a:ext cx="91440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776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4400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19423"/>
            <a:ext cx="10515600" cy="4561108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defRPr/>
            </a:lvl1pPr>
            <a:lvl2pPr>
              <a:buClr>
                <a:srgbClr val="0070C0"/>
              </a:buClr>
              <a:defRPr/>
            </a:lvl2pPr>
            <a:lvl3pPr>
              <a:buClr>
                <a:srgbClr val="0070C0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AEB7-BA81-4A79-A23A-97D5B0D471B0}" type="datetime1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/>
            </a:lvl1pPr>
          </a:lstStyle>
          <a:p>
            <a:r>
              <a:rPr lang="en-GB"/>
              <a:t>Copyright © 2014 Ahead MG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 flipV="1">
            <a:off x="838200" y="87752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4121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588512"/>
            <a:ext cx="5181600" cy="4593113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83850"/>
            <a:ext cx="5181600" cy="4593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0D7F8-BD0F-4737-AF69-54508206AC02}" type="datetime1">
              <a:rPr lang="en-GB" smtClean="0"/>
              <a:t>28/03/2022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/>
            </a:lvl1pPr>
          </a:lstStyle>
          <a:p>
            <a:r>
              <a:rPr lang="en-GB" dirty="0"/>
              <a:t>Copyright © 2014 Ahead MG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4697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4"/>
            <a:ext cx="10515600" cy="104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48F4B-F43D-48F0-A2C4-89B74AF2E09D}" type="datetime1">
              <a:rPr lang="en-GB" smtClean="0"/>
              <a:t>28/03/2022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Copyright © 2014 Ahead MG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523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04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D22E0-99F7-4EDB-8F6A-39229F180AE2}" type="datetime1">
              <a:rPr lang="en-GB" smtClean="0"/>
              <a:t>28/03/2022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Copyright © 2014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641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0F54-CA8A-4CF3-AE75-A82C53CD0D09}" type="datetime1">
              <a:rPr lang="en-GB" smtClean="0"/>
              <a:t>28/03/2022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Copyright © 2014 Ahead MG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366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08F6-B986-4E0F-9AE4-9CD600609E59}" type="datetime1">
              <a:rPr lang="en-GB" smtClean="0"/>
              <a:t>28/03/2022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Copyright © 2014 Ahead MG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 flipV="1">
            <a:off x="838200" y="2057400"/>
            <a:ext cx="3933825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61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06F07-0390-4A01-9282-2DC324F4ED09}" type="datetime1">
              <a:rPr lang="en-GB" smtClean="0"/>
              <a:t>28/03/2022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Copyright © 2014 Ahead MG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 flipV="1">
            <a:off x="838200" y="2057400"/>
            <a:ext cx="3933825" cy="4525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9534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5111E-2A36-4FCB-B3A8-B0D7AD65D60E}" type="datetime1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Copyright © 2014 Ahead MG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3674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9093-16C8-4219-ABAA-6AC908C96DF9}" type="datetime1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Copyright © 2014 Ahead MG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796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D2DAB-70BF-49C1-881E-7C19F28F8DD4}" type="datetime1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Copyright © 2014 Ahead MG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DD6ED-F778-4AF8-9BDF-BF87ACD33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729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70C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70C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headmg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Money Laundering </a:t>
            </a:r>
            <a:br>
              <a:rPr lang="en-GB" dirty="0"/>
            </a:br>
            <a:r>
              <a:rPr lang="en-GB" sz="3600" dirty="0"/>
              <a:t>Training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3027214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Learning Objectives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5400F1-1E51-4E5F-8DC0-5621F2A02A9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044000"/>
            <a:ext cx="7031182" cy="5900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5MLD?</a:t>
            </a:r>
          </a:p>
          <a:p>
            <a:pPr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What’s new and what’s changed under 5MLD?</a:t>
            </a:r>
          </a:p>
          <a:p>
            <a:pPr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6AMLD?</a:t>
            </a:r>
          </a:p>
          <a:p>
            <a:pPr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What’s new and what’s changed under 6AMLD?</a:t>
            </a:r>
          </a:p>
          <a:p>
            <a:pPr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responsibilities</a:t>
            </a:r>
          </a:p>
          <a:p>
            <a:pPr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we should do to get ready</a:t>
            </a:r>
          </a:p>
          <a:p>
            <a:pPr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 company’s Anti Money Laundering and Financial Crime policy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3FF86A1-66A9-463F-A6DD-6626B3D3D0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9382" y="1722758"/>
            <a:ext cx="3346711" cy="401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974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5MLD?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3</a:t>
            </a:fld>
            <a:endParaRPr lang="en-GB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C908A7D-294C-465F-98C5-5D2BFCDBD4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320145" y="1305426"/>
            <a:ext cx="6033655" cy="5092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13E248"/>
              </a:buClr>
              <a:buNone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Fifth Money Laundering Directive:</a:t>
            </a: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Inclusion of Virtual Assets (</a:t>
            </a:r>
            <a:r>
              <a:rPr lang="en-GB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eg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Crypto currencies)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 clarity around PEP risk management and beneficial ownership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common interpretation of what Enhanced Due Diligence means.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Identification of prepaid card holders.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Information sharing by Financial Intelligence Units.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spcAft>
                <a:spcPts val="600"/>
              </a:spcAft>
              <a:buClr>
                <a:srgbClr val="13E248"/>
              </a:buClr>
              <a:buNone/>
            </a:pP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92318B3-9487-4040-A6F8-741A272FF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808" y="1288258"/>
            <a:ext cx="4019862" cy="482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132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Money Laundering?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4</a:t>
            </a:fld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18F6FD-B8A7-4232-85D7-6C3F12EB4995}"/>
              </a:ext>
            </a:extLst>
          </p:cNvPr>
          <p:cNvSpPr txBox="1"/>
          <p:nvPr/>
        </p:nvSpPr>
        <p:spPr>
          <a:xfrm>
            <a:off x="1271588" y="3111043"/>
            <a:ext cx="2953634" cy="628217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sp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Dirty Money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A7B5D5-0FF3-4252-A3DE-760A90552E07}"/>
              </a:ext>
            </a:extLst>
          </p:cNvPr>
          <p:cNvSpPr txBox="1"/>
          <p:nvPr/>
        </p:nvSpPr>
        <p:spPr>
          <a:xfrm>
            <a:off x="1267691" y="4339025"/>
            <a:ext cx="2549900" cy="917658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spAutoFit/>
          </a:bodyPr>
          <a:lstStyle/>
          <a:p>
            <a:pPr algn="ctr">
              <a:lnSpc>
                <a:spcPts val="2080"/>
              </a:lnSpc>
            </a:pPr>
            <a:r>
              <a:rPr lang="en-US" sz="2400" b="1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1. </a:t>
            </a:r>
          </a:p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Placement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C8444B-5BD3-4CDB-B621-CD267E8A6968}"/>
              </a:ext>
            </a:extLst>
          </p:cNvPr>
          <p:cNvSpPr txBox="1"/>
          <p:nvPr/>
        </p:nvSpPr>
        <p:spPr>
          <a:xfrm>
            <a:off x="1192282" y="1601317"/>
            <a:ext cx="7191979" cy="851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60"/>
              </a:lnSpc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ea typeface="Source Sans Pro" charset="0"/>
                <a:cs typeface="Source Sans Pro" charset="0"/>
              </a:rPr>
              <a:t>…the process by which criminals attempt to conceal the identity, source or destination of illicit funds</a:t>
            </a:r>
          </a:p>
        </p:txBody>
      </p:sp>
      <p:sp>
        <p:nvSpPr>
          <p:cNvPr id="14" name="Striped Right Arrow 7">
            <a:extLst>
              <a:ext uri="{FF2B5EF4-FFF2-40B4-BE49-F238E27FC236}">
                <a16:creationId xmlns:a16="http://schemas.microsoft.com/office/drawing/2014/main" id="{31A08006-5F65-45FD-B9CE-F0A6C8541E6D}"/>
              </a:ext>
            </a:extLst>
          </p:cNvPr>
          <p:cNvSpPr/>
          <p:nvPr/>
        </p:nvSpPr>
        <p:spPr>
          <a:xfrm rot="10800000" flipH="1">
            <a:off x="4464899" y="3197413"/>
            <a:ext cx="646747" cy="466133"/>
          </a:xfrm>
          <a:prstGeom prst="stripedRightArrow">
            <a:avLst>
              <a:gd name="adj1" fmla="val 56432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0D7854E-C411-4D26-A9D1-60F11B99A1E5}"/>
              </a:ext>
            </a:extLst>
          </p:cNvPr>
          <p:cNvSpPr txBox="1"/>
          <p:nvPr/>
        </p:nvSpPr>
        <p:spPr>
          <a:xfrm>
            <a:off x="5288952" y="3111043"/>
            <a:ext cx="2953634" cy="628217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sp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Clean Money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EBAF05-3116-480B-B5AE-21378BAA9156}"/>
              </a:ext>
            </a:extLst>
          </p:cNvPr>
          <p:cNvSpPr txBox="1"/>
          <p:nvPr/>
        </p:nvSpPr>
        <p:spPr>
          <a:xfrm>
            <a:off x="4014002" y="4339025"/>
            <a:ext cx="2549900" cy="917658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spAutoFit/>
          </a:bodyPr>
          <a:lstStyle/>
          <a:p>
            <a:pPr algn="ctr">
              <a:lnSpc>
                <a:spcPts val="2080"/>
              </a:lnSpc>
            </a:pPr>
            <a:r>
              <a:rPr lang="en-US" sz="2400" b="1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2. </a:t>
            </a:r>
          </a:p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Layering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73C0E5D-04F5-42DD-80A2-B5AA9329ABAF}"/>
              </a:ext>
            </a:extLst>
          </p:cNvPr>
          <p:cNvSpPr txBox="1"/>
          <p:nvPr/>
        </p:nvSpPr>
        <p:spPr>
          <a:xfrm>
            <a:off x="6760313" y="4339025"/>
            <a:ext cx="2549900" cy="917658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spAutoFit/>
          </a:bodyPr>
          <a:lstStyle/>
          <a:p>
            <a:pPr algn="ctr">
              <a:lnSpc>
                <a:spcPts val="2080"/>
              </a:lnSpc>
            </a:pPr>
            <a:r>
              <a:rPr lang="en-US" sz="2400" b="1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3. </a:t>
            </a:r>
          </a:p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Integration</a:t>
            </a:r>
          </a:p>
        </p:txBody>
      </p:sp>
    </p:spTree>
    <p:extLst>
      <p:ext uri="{BB962C8B-B14F-4D97-AF65-F5344CB8AC3E}">
        <p14:creationId xmlns:p14="http://schemas.microsoft.com/office/powerpoint/2010/main" val="1297109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44000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Four categories of money laundering?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5</a:t>
            </a:fld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09A4169-8C73-4E45-B390-E12280CA703D}"/>
              </a:ext>
            </a:extLst>
          </p:cNvPr>
          <p:cNvSpPr txBox="1"/>
          <p:nvPr/>
        </p:nvSpPr>
        <p:spPr>
          <a:xfrm>
            <a:off x="1616361" y="1955867"/>
            <a:ext cx="4387120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Converting or transferring property, knowing it’s derived from criminal activity, to conceal the illicit origin or assist those involved in criminal activity to evade the law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BCAE529-20B4-47DB-9ED5-50CEA5A60D8A}"/>
              </a:ext>
            </a:extLst>
          </p:cNvPr>
          <p:cNvSpPr txBox="1"/>
          <p:nvPr/>
        </p:nvSpPr>
        <p:spPr>
          <a:xfrm>
            <a:off x="6215923" y="1955867"/>
            <a:ext cx="4387120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Concealing or disguising the true nature, source, location, disposition, movement, rights, with respect to, or ownership, of property knowing it’s derived from criminal activity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6055899-23CB-4EC0-A5AC-877E7F5CA473}"/>
              </a:ext>
            </a:extLst>
          </p:cNvPr>
          <p:cNvSpPr txBox="1"/>
          <p:nvPr/>
        </p:nvSpPr>
        <p:spPr>
          <a:xfrm>
            <a:off x="1616361" y="3979537"/>
            <a:ext cx="4387120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Acquiring, possessing or using property, knowing at the time of receipt that it was derived from criminal activity or from participating in criminal activity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533E294-DC4E-4341-8269-512E08A49CCF}"/>
              </a:ext>
            </a:extLst>
          </p:cNvPr>
          <p:cNvSpPr txBox="1"/>
          <p:nvPr/>
        </p:nvSpPr>
        <p:spPr>
          <a:xfrm>
            <a:off x="6215923" y="3979537"/>
            <a:ext cx="4387120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Participating in, association to commit, attempting to commit and aiding, abetting, facilitating and counselling the commission of any of the above</a:t>
            </a:r>
          </a:p>
        </p:txBody>
      </p:sp>
    </p:spTree>
    <p:extLst>
      <p:ext uri="{BB962C8B-B14F-4D97-AF65-F5344CB8AC3E}">
        <p14:creationId xmlns:p14="http://schemas.microsoft.com/office/powerpoint/2010/main" val="3365457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terrorist financing?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6</a:t>
            </a:fld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05035D-5CB7-40D1-A81B-25BDAB1350EE}"/>
              </a:ext>
            </a:extLst>
          </p:cNvPr>
          <p:cNvSpPr txBox="1"/>
          <p:nvPr/>
        </p:nvSpPr>
        <p:spPr>
          <a:xfrm>
            <a:off x="5063943" y="1073402"/>
            <a:ext cx="6242429" cy="2940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Where money is raised for an offence that has yet to be committed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Difficult to identify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Funded from legitimate or apparently legitimate sources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C3F393A-A771-4129-92E9-823CC29EEB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37924"/>
            <a:ext cx="4019861" cy="48238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BF9B487-9CCE-419E-920B-B3BB6265AD7D}"/>
              </a:ext>
            </a:extLst>
          </p:cNvPr>
          <p:cNvSpPr txBox="1"/>
          <p:nvPr/>
        </p:nvSpPr>
        <p:spPr>
          <a:xfrm>
            <a:off x="5234785" y="4308864"/>
            <a:ext cx="2953634" cy="623157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Wealthy individuals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0E4426C-4384-4EC2-8C49-A36D2C81F3F9}"/>
              </a:ext>
            </a:extLst>
          </p:cNvPr>
          <p:cNvSpPr txBox="1"/>
          <p:nvPr/>
        </p:nvSpPr>
        <p:spPr>
          <a:xfrm>
            <a:off x="8352738" y="4308864"/>
            <a:ext cx="2953634" cy="623157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Commercial enterprises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2C4D9E-8703-40C6-882B-30B2D0A882C9}"/>
              </a:ext>
            </a:extLst>
          </p:cNvPr>
          <p:cNvSpPr txBox="1"/>
          <p:nvPr/>
        </p:nvSpPr>
        <p:spPr>
          <a:xfrm>
            <a:off x="5234785" y="5079406"/>
            <a:ext cx="2953634" cy="623157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156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Charities and religious </a:t>
            </a:r>
            <a:r>
              <a:rPr lang="en-US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organisations</a:t>
            </a: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2E02B6-3E62-486C-8B84-77F92A585849}"/>
              </a:ext>
            </a:extLst>
          </p:cNvPr>
          <p:cNvSpPr txBox="1"/>
          <p:nvPr/>
        </p:nvSpPr>
        <p:spPr>
          <a:xfrm>
            <a:off x="8352738" y="5079406"/>
            <a:ext cx="2953634" cy="623157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State sponsors</a:t>
            </a:r>
          </a:p>
        </p:txBody>
      </p:sp>
    </p:spTree>
    <p:extLst>
      <p:ext uri="{BB962C8B-B14F-4D97-AF65-F5344CB8AC3E}">
        <p14:creationId xmlns:p14="http://schemas.microsoft.com/office/powerpoint/2010/main" val="25885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make the call: Is it money laundering?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7</a:t>
            </a:fld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E3F619D-61B8-4291-BFBE-1D7D8E72BF5B}"/>
              </a:ext>
            </a:extLst>
          </p:cNvPr>
          <p:cNvSpPr txBox="1"/>
          <p:nvPr/>
        </p:nvSpPr>
        <p:spPr>
          <a:xfrm>
            <a:off x="5310437" y="1961237"/>
            <a:ext cx="604336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dirty="0">
                <a:solidFill>
                  <a:srgbClr val="333538"/>
                </a:solidFill>
                <a:ea typeface="Source Sans Pro" charset="0"/>
                <a:cs typeface="Source Sans Pro" charset="0"/>
              </a:rPr>
              <a:t>“I only deal with other financial institutions so there’s no risk of money laundering"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1600" dirty="0">
              <a:solidFill>
                <a:srgbClr val="333538"/>
              </a:solidFill>
              <a:ea typeface="Source Sans Pro" charset="0"/>
              <a:cs typeface="Source Sans Pro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1600" dirty="0">
              <a:solidFill>
                <a:srgbClr val="333538"/>
              </a:solidFill>
              <a:ea typeface="Source Sans Pro" charset="0"/>
              <a:cs typeface="Source Sans Pro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600" dirty="0">
                <a:solidFill>
                  <a:srgbClr val="2C68B1"/>
                </a:solidFill>
                <a:ea typeface="Source Sans Pro" charset="0"/>
                <a:cs typeface="Source Sans Pro" charset="0"/>
              </a:rPr>
              <a:t>Correct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600" b="1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Incorrect </a:t>
            </a:r>
            <a:r>
              <a:rPr lang="en-GB" sz="3600" dirty="0">
                <a:solidFill>
                  <a:srgbClr val="13E248"/>
                </a:solidFill>
                <a:sym typeface="Wingdings"/>
              </a:rPr>
              <a:t> </a:t>
            </a:r>
            <a:r>
              <a:rPr lang="en-US" sz="2400" b="1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	</a:t>
            </a:r>
            <a:r>
              <a:rPr lang="en-US" sz="1600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	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511564C-D268-4124-90EB-D72F008FF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167991"/>
            <a:ext cx="4220307" cy="506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870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make the call: Is it money laundering?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8</a:t>
            </a:fld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E3F619D-61B8-4291-BFBE-1D7D8E72BF5B}"/>
              </a:ext>
            </a:extLst>
          </p:cNvPr>
          <p:cNvSpPr txBox="1"/>
          <p:nvPr/>
        </p:nvSpPr>
        <p:spPr>
          <a:xfrm>
            <a:off x="5310437" y="1961237"/>
            <a:ext cx="604336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dirty="0">
                <a:solidFill>
                  <a:srgbClr val="333538"/>
                </a:solidFill>
                <a:ea typeface="Source Sans Pro" charset="0"/>
                <a:cs typeface="Source Sans Pro" charset="0"/>
              </a:rPr>
              <a:t>“I deal mainly with business accounts so I’m unlikely to encounter money launderers there"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1600" dirty="0">
              <a:solidFill>
                <a:srgbClr val="333538"/>
              </a:solidFill>
              <a:ea typeface="Source Sans Pro" charset="0"/>
              <a:cs typeface="Source Sans Pro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1600" dirty="0">
              <a:solidFill>
                <a:srgbClr val="333538"/>
              </a:solidFill>
              <a:ea typeface="Source Sans Pro" charset="0"/>
              <a:cs typeface="Source Sans Pro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600" dirty="0">
                <a:solidFill>
                  <a:srgbClr val="2C68B1"/>
                </a:solidFill>
                <a:ea typeface="Source Sans Pro" charset="0"/>
                <a:cs typeface="Source Sans Pro" charset="0"/>
              </a:rPr>
              <a:t>Correct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600" b="1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Incorrect </a:t>
            </a:r>
            <a:r>
              <a:rPr lang="en-GB" sz="3600" dirty="0">
                <a:solidFill>
                  <a:srgbClr val="13E248"/>
                </a:solidFill>
                <a:sym typeface="Wingdings"/>
              </a:rPr>
              <a:t> </a:t>
            </a:r>
            <a:r>
              <a:rPr lang="en-US" sz="2400" b="1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	</a:t>
            </a:r>
            <a:r>
              <a:rPr lang="en-US" sz="1600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	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7336E4-FB0B-4B13-B6F1-6148DF1789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91982"/>
            <a:ext cx="4220306" cy="506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358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it goes wrong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9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D3EEDD-5575-4993-AE1E-DD5F2AFC0D2E}"/>
              </a:ext>
            </a:extLst>
          </p:cNvPr>
          <p:cNvSpPr txBox="1"/>
          <p:nvPr/>
        </p:nvSpPr>
        <p:spPr>
          <a:xfrm>
            <a:off x="2150130" y="1812549"/>
            <a:ext cx="2463382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Deutsche Bank fined £502m for money laundering in Russia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04D2C9-8299-4C85-A6C6-D9918F1BEF4F}"/>
              </a:ext>
            </a:extLst>
          </p:cNvPr>
          <p:cNvSpPr txBox="1"/>
          <p:nvPr/>
        </p:nvSpPr>
        <p:spPr>
          <a:xfrm>
            <a:off x="4902554" y="1812549"/>
            <a:ext cx="2463382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Barclays fined £72m for PEP due diligence failures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1A3108-26C4-4423-8FFD-024023721697}"/>
              </a:ext>
            </a:extLst>
          </p:cNvPr>
          <p:cNvSpPr txBox="1"/>
          <p:nvPr/>
        </p:nvSpPr>
        <p:spPr>
          <a:xfrm>
            <a:off x="7654978" y="1812549"/>
            <a:ext cx="2463382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HSBC fined £1.2bn for money laundering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C78E2F-888F-450B-8530-4B94BA6101A7}"/>
              </a:ext>
            </a:extLst>
          </p:cNvPr>
          <p:cNvSpPr txBox="1"/>
          <p:nvPr/>
        </p:nvSpPr>
        <p:spPr>
          <a:xfrm>
            <a:off x="2988256" y="3910839"/>
            <a:ext cx="2980692" cy="1493113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Coutts fined by Swiss and Singapore regulators for AML failings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D3F5EB-3E47-48C5-B88C-09497C93D5F2}"/>
              </a:ext>
            </a:extLst>
          </p:cNvPr>
          <p:cNvSpPr txBox="1"/>
          <p:nvPr/>
        </p:nvSpPr>
        <p:spPr>
          <a:xfrm>
            <a:off x="6272062" y="3910839"/>
            <a:ext cx="2980692" cy="1493113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Gala Coral pays out £846k for money laundering failings</a:t>
            </a:r>
          </a:p>
        </p:txBody>
      </p:sp>
    </p:spTree>
    <p:extLst>
      <p:ext uri="{BB962C8B-B14F-4D97-AF65-F5344CB8AC3E}">
        <p14:creationId xmlns:p14="http://schemas.microsoft.com/office/powerpoint/2010/main" val="4022591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What’s new?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10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BE79775-7F7D-4DF4-A463-8DBB8C15C509}"/>
              </a:ext>
            </a:extLst>
          </p:cNvPr>
          <p:cNvSpPr txBox="1"/>
          <p:nvPr/>
        </p:nvSpPr>
        <p:spPr>
          <a:xfrm>
            <a:off x="942108" y="1937579"/>
            <a:ext cx="3252402" cy="140525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Tightening rules for prepaid cards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7CA5BB-C302-4628-A1C8-DB3F8D77B8AF}"/>
              </a:ext>
            </a:extLst>
          </p:cNvPr>
          <p:cNvSpPr txBox="1"/>
          <p:nvPr/>
        </p:nvSpPr>
        <p:spPr>
          <a:xfrm>
            <a:off x="4571038" y="1937579"/>
            <a:ext cx="3252402" cy="140525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Regulation of Virtual currencies</a:t>
            </a:r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049741-A469-4AE9-8555-B2EC708C8854}"/>
              </a:ext>
            </a:extLst>
          </p:cNvPr>
          <p:cNvSpPr txBox="1"/>
          <p:nvPr/>
        </p:nvSpPr>
        <p:spPr>
          <a:xfrm>
            <a:off x="8199968" y="1921553"/>
            <a:ext cx="3165073" cy="142127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register of Beneficial Owners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446A0B2-4CEA-4256-81A6-B4D04E6FFBF7}"/>
              </a:ext>
            </a:extLst>
          </p:cNvPr>
          <p:cNvSpPr txBox="1"/>
          <p:nvPr/>
        </p:nvSpPr>
        <p:spPr>
          <a:xfrm>
            <a:off x="942107" y="3582385"/>
            <a:ext cx="3252403" cy="140525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 clarity around PEP risk management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F3B26EE-A198-4760-95C6-4E91D97558A4}"/>
              </a:ext>
            </a:extLst>
          </p:cNvPr>
          <p:cNvSpPr txBox="1"/>
          <p:nvPr/>
        </p:nvSpPr>
        <p:spPr>
          <a:xfrm>
            <a:off x="4571039" y="3582385"/>
            <a:ext cx="3252404" cy="140525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Improved safeguards for transactions to and from high-risk jurisdictions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73A8A39-961D-4481-80DD-BD2C4DDEAE4F}"/>
              </a:ext>
            </a:extLst>
          </p:cNvPr>
          <p:cNvSpPr txBox="1"/>
          <p:nvPr/>
        </p:nvSpPr>
        <p:spPr>
          <a:xfrm>
            <a:off x="8199969" y="3582385"/>
            <a:ext cx="3165074" cy="140525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Greater powers for FIUs</a:t>
            </a:r>
          </a:p>
        </p:txBody>
      </p:sp>
    </p:spTree>
    <p:extLst>
      <p:ext uri="{BB962C8B-B14F-4D97-AF65-F5344CB8AC3E}">
        <p14:creationId xmlns:p14="http://schemas.microsoft.com/office/powerpoint/2010/main" val="1033777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What’s changed?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11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C6BC8EC-ABDD-4F8A-A187-538A8212E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9961" y="1020170"/>
            <a:ext cx="4160441" cy="499253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67E348E-2BE4-4E90-9DCE-4D7D02C07B00}"/>
              </a:ext>
            </a:extLst>
          </p:cNvPr>
          <p:cNvSpPr txBox="1"/>
          <p:nvPr/>
        </p:nvSpPr>
        <p:spPr>
          <a:xfrm>
            <a:off x="838200" y="1425438"/>
            <a:ext cx="5964382" cy="2540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Enhanced PEP risk management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Expanded scope – to now cover all the virtual currencies and art dealers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Identification of prepaid card holders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6B8DBD8-2862-4D7A-A77D-0F27C8FA7E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507" y="4540959"/>
            <a:ext cx="940110" cy="70508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5DB23E0-9627-464D-B1E1-3F36434669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441" y="4540959"/>
            <a:ext cx="940110" cy="70508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0BCEC66-1898-4916-94CB-466F957457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775" y="4540959"/>
            <a:ext cx="1014142" cy="70508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2CB7C41-0355-4114-A3B5-44B8FF6C691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141" y="4540959"/>
            <a:ext cx="940110" cy="70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115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What’s changed? (Cont.)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12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C6BC8EC-ABDD-4F8A-A187-538A8212E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9961" y="1020170"/>
            <a:ext cx="4160441" cy="499253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E2AEC57-8EC8-4DE9-8458-AD7E6ED3B0DE}"/>
              </a:ext>
            </a:extLst>
          </p:cNvPr>
          <p:cNvSpPr txBox="1"/>
          <p:nvPr/>
        </p:nvSpPr>
        <p:spPr>
          <a:xfrm>
            <a:off x="1035415" y="1372928"/>
            <a:ext cx="5563048" cy="4664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 startAt="4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Beneficial ownership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 startAt="4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Electronic identification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 startAt="4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 powers for FIUs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 startAt="4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Enhanced Due diligence – more clarity, more responsibility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+mj-lt"/>
              <a:buAutoNum type="arabicPeriod" startAt="4"/>
            </a:pP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C1DE8F-4373-48F3-8876-F27023DA58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843" y="4928767"/>
            <a:ext cx="1056376" cy="70508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6AF93D5-D182-4A45-874F-89C8955405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923" y="4940056"/>
            <a:ext cx="1263271" cy="70508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65E9D24-5F59-4B87-91BA-47E178B6AA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898" y="4936586"/>
            <a:ext cx="1205760" cy="700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45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make the call: Is it True or False?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13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F6B638-6F32-4BD6-8426-17FEB45D49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23726"/>
            <a:ext cx="3873943" cy="464873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A0AC26D-9C4C-4F8B-B4F2-53BACA6FEADB}"/>
              </a:ext>
            </a:extLst>
          </p:cNvPr>
          <p:cNvSpPr txBox="1"/>
          <p:nvPr/>
        </p:nvSpPr>
        <p:spPr>
          <a:xfrm>
            <a:off x="5573673" y="2032291"/>
            <a:ext cx="5525955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solidFill>
                  <a:srgbClr val="333538"/>
                </a:solidFill>
                <a:ea typeface="Source Sans Pro" charset="0"/>
                <a:cs typeface="Source Sans Pro" charset="0"/>
              </a:rPr>
              <a:t>“We work with major credit and financial institutions so we can waive due diligence checks for these FIs. And they should also do the same for us."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1600" dirty="0">
              <a:solidFill>
                <a:srgbClr val="333538"/>
              </a:solidFill>
              <a:ea typeface="Source Sans Pro" charset="0"/>
              <a:cs typeface="Source Sans Pro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dirty="0">
                <a:solidFill>
                  <a:srgbClr val="2C68B1"/>
                </a:solidFill>
                <a:ea typeface="Source Sans Pro" charset="0"/>
                <a:cs typeface="Source Sans Pro" charset="0"/>
              </a:rPr>
              <a:t>True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b="1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False </a:t>
            </a:r>
            <a:r>
              <a:rPr lang="en-GB" sz="3200" dirty="0">
                <a:solidFill>
                  <a:srgbClr val="13E248"/>
                </a:solidFill>
                <a:sym typeface="Wingdings"/>
              </a:rPr>
              <a:t> </a:t>
            </a:r>
            <a:r>
              <a:rPr lang="en-US" sz="2400" b="1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	</a:t>
            </a:r>
            <a:r>
              <a:rPr lang="en-US" sz="1600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4083140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make the call: Is it True or False?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14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A0AC26D-9C4C-4F8B-B4F2-53BACA6FEADB}"/>
              </a:ext>
            </a:extLst>
          </p:cNvPr>
          <p:cNvSpPr txBox="1"/>
          <p:nvPr/>
        </p:nvSpPr>
        <p:spPr>
          <a:xfrm>
            <a:off x="5573673" y="2032291"/>
            <a:ext cx="5525955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</a:t>
            </a:r>
            <a:r>
              <a:rPr lang="en-US" sz="2400" dirty="0" err="1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PEPs</a:t>
            </a: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must still be treated as such for up to 12 months after they have left office"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2400" dirty="0">
              <a:solidFill>
                <a:srgbClr val="333538"/>
              </a:solidFill>
              <a:ea typeface="Source Sans Pro" charset="0"/>
              <a:cs typeface="Source Sans Pro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b="1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True </a:t>
            </a:r>
            <a:r>
              <a:rPr lang="en-GB" sz="3200" dirty="0">
                <a:solidFill>
                  <a:srgbClr val="13E248"/>
                </a:solidFill>
                <a:sym typeface="Wingdings"/>
              </a:rPr>
              <a:t></a:t>
            </a:r>
            <a:endParaRPr lang="en-US" sz="3200" b="1" dirty="0">
              <a:solidFill>
                <a:srgbClr val="13E248"/>
              </a:solidFill>
              <a:ea typeface="Source Sans Pro" charset="0"/>
              <a:cs typeface="Source Sans Pro" charset="0"/>
            </a:endParaRPr>
          </a:p>
          <a:p>
            <a:pPr lvl="0">
              <a:spcAft>
                <a:spcPts val="600"/>
              </a:spcAft>
              <a:buClr>
                <a:srgbClr val="13E248"/>
              </a:buClr>
            </a:pPr>
            <a:r>
              <a:rPr lang="en-US" sz="3200" dirty="0">
                <a:solidFill>
                  <a:srgbClr val="2C68B1"/>
                </a:solidFill>
                <a:ea typeface="Source Sans Pro" charset="0"/>
                <a:cs typeface="Source Sans Pro" charset="0"/>
              </a:rPr>
              <a:t>False</a:t>
            </a:r>
            <a:r>
              <a:rPr lang="en-US" sz="1100" dirty="0">
                <a:solidFill>
                  <a:srgbClr val="13E248"/>
                </a:solidFill>
                <a:latin typeface="Source Sans Pro" charset="0"/>
                <a:ea typeface="Source Sans Pro" charset="0"/>
                <a:cs typeface="Source Sans Pro" charset="0"/>
              </a:rPr>
              <a:t>	</a:t>
            </a:r>
            <a:r>
              <a:rPr lang="en-US" sz="1600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	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F370DE-2FF9-421A-A64D-A7536F497E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04536"/>
            <a:ext cx="3889934" cy="466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643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Penalties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15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C6CCDE-440E-4B89-B944-FCD02A430D91}"/>
              </a:ext>
            </a:extLst>
          </p:cNvPr>
          <p:cNvSpPr txBox="1"/>
          <p:nvPr/>
        </p:nvSpPr>
        <p:spPr>
          <a:xfrm>
            <a:off x="1879744" y="2400928"/>
            <a:ext cx="2441020" cy="1501962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endParaRPr lang="en-US" sz="4400" b="1" dirty="0">
              <a:solidFill>
                <a:schemeClr val="bg1"/>
              </a:solidFill>
              <a:ea typeface="Source Sans Pro Semibold" charset="0"/>
              <a:cs typeface="Source Sans Pro Semibold" charset="0"/>
            </a:endParaRPr>
          </a:p>
          <a:p>
            <a:pPr algn="ctr">
              <a:lnSpc>
                <a:spcPts val="2080"/>
              </a:lnSpc>
            </a:pPr>
            <a:r>
              <a:rPr lang="en-US" sz="4400" b="1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10% </a:t>
            </a:r>
          </a:p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of total annual turnover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74F1F7-4EC9-4DDE-8664-EC399C6A162C}"/>
              </a:ext>
            </a:extLst>
          </p:cNvPr>
          <p:cNvSpPr txBox="1"/>
          <p:nvPr/>
        </p:nvSpPr>
        <p:spPr>
          <a:xfrm>
            <a:off x="7046454" y="2400928"/>
            <a:ext cx="3568558" cy="65501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dirty="0" err="1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Cease</a:t>
            </a:r>
            <a:r>
              <a:rPr lang="de-DE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and</a:t>
            </a:r>
            <a:r>
              <a:rPr lang="de-DE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desist</a:t>
            </a:r>
            <a:r>
              <a:rPr lang="de-DE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orders</a:t>
            </a:r>
            <a:endParaRPr lang="de-DE" dirty="0">
              <a:solidFill>
                <a:schemeClr val="bg1"/>
              </a:solidFill>
              <a:ea typeface="Source Sans Pro Semibold" charset="0"/>
              <a:cs typeface="Source Sans Pro Semibold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2FDD15-DE6D-4D45-B0F4-1DD064842A7A}"/>
              </a:ext>
            </a:extLst>
          </p:cNvPr>
          <p:cNvSpPr txBox="1"/>
          <p:nvPr/>
        </p:nvSpPr>
        <p:spPr>
          <a:xfrm>
            <a:off x="4469725" y="2400928"/>
            <a:ext cx="2441020" cy="1501962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endParaRPr lang="en-US" sz="4400" b="1" dirty="0">
              <a:solidFill>
                <a:schemeClr val="bg1"/>
              </a:solidFill>
              <a:ea typeface="Source Sans Pro Semibold" charset="0"/>
              <a:cs typeface="Source Sans Pro Semibold" charset="0"/>
            </a:endParaRPr>
          </a:p>
          <a:p>
            <a:pPr algn="ctr">
              <a:lnSpc>
                <a:spcPts val="2080"/>
              </a:lnSpc>
            </a:pPr>
            <a:r>
              <a:rPr lang="en-US" sz="4400" b="1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€5</a:t>
            </a:r>
          </a:p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million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B8D018-1153-47E3-8C8F-3CF59BC3135B}"/>
              </a:ext>
            </a:extLst>
          </p:cNvPr>
          <p:cNvSpPr txBox="1"/>
          <p:nvPr/>
        </p:nvSpPr>
        <p:spPr>
          <a:xfrm>
            <a:off x="7046454" y="3222563"/>
            <a:ext cx="3568558" cy="65501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dirty="0" err="1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Publicly</a:t>
            </a:r>
            <a:r>
              <a:rPr lang="de-DE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issued</a:t>
            </a:r>
            <a:r>
              <a:rPr lang="de-DE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reprimands</a:t>
            </a:r>
            <a:endParaRPr lang="de-DE" dirty="0">
              <a:solidFill>
                <a:schemeClr val="bg1"/>
              </a:solidFill>
              <a:ea typeface="Source Sans Pro Semibold" charset="0"/>
              <a:cs typeface="Source Sans Pro Semibold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7940FB1-B2F0-45EF-85FC-8FC7FEDD9022}"/>
              </a:ext>
            </a:extLst>
          </p:cNvPr>
          <p:cNvSpPr txBox="1"/>
          <p:nvPr/>
        </p:nvSpPr>
        <p:spPr>
          <a:xfrm>
            <a:off x="1879744" y="4228255"/>
            <a:ext cx="8735268" cy="470706"/>
          </a:xfrm>
          <a:prstGeom prst="rect">
            <a:avLst/>
          </a:prstGeom>
          <a:solidFill>
            <a:srgbClr val="2C68B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ts val="3060"/>
              </a:lnSpc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solidFill>
                  <a:schemeClr val="bg1"/>
                </a:solidFill>
                <a:ea typeface="Source Sans Pro" charset="0"/>
                <a:cs typeface="Source Sans Pro" charset="0"/>
              </a:rPr>
              <a:t>Financial and reputational damage</a:t>
            </a:r>
          </a:p>
        </p:txBody>
      </p:sp>
    </p:spTree>
    <p:extLst>
      <p:ext uri="{BB962C8B-B14F-4D97-AF65-F5344CB8AC3E}">
        <p14:creationId xmlns:p14="http://schemas.microsoft.com/office/powerpoint/2010/main" val="12445847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6MLD?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16</a:t>
            </a:fld>
            <a:endParaRPr lang="en-GB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C908A7D-294C-465F-98C5-5D2BFCDBD4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320145" y="1799142"/>
            <a:ext cx="6033655" cy="3802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Aft>
                <a:spcPts val="600"/>
              </a:spcAft>
              <a:buClr>
                <a:srgbClr val="13E248"/>
              </a:buClr>
              <a:buNone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Sixth Anti-Money Laundering Directive:</a:t>
            </a:r>
          </a:p>
          <a:p>
            <a:pPr marL="342900" lvl="0" indent="-342900"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Dual criminality for specified offences and greater co-operation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Harmonisation and clarification of predicate offences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Extension of criminality to legal persons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tougher punishment regime overall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Clr>
                <a:srgbClr val="2C68B1"/>
              </a:buClr>
              <a:buFont typeface="+mj-lt"/>
              <a:buAutoNum type="arabicPeriod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Additional offences, such as aiding and abetting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92318B3-9487-4040-A6F8-741A272FF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808" y="1288258"/>
            <a:ext cx="4019862" cy="482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4078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it goes wrong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17</a:t>
            </a:fld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A394A4-66FF-4599-86C2-FEB1F0139D47}"/>
              </a:ext>
            </a:extLst>
          </p:cNvPr>
          <p:cNvSpPr txBox="1"/>
          <p:nvPr/>
        </p:nvSpPr>
        <p:spPr>
          <a:xfrm>
            <a:off x="2150130" y="2075788"/>
            <a:ext cx="2463382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Danske Bank faces $2bn fine for money laundering in Estonia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4BD583-0752-41A7-B72A-6A088F7B91C2}"/>
              </a:ext>
            </a:extLst>
          </p:cNvPr>
          <p:cNvSpPr txBox="1"/>
          <p:nvPr/>
        </p:nvSpPr>
        <p:spPr>
          <a:xfrm>
            <a:off x="4902554" y="2075788"/>
            <a:ext cx="2463382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Deutsche Bank fined $150m for dealings with Epstein and AML failings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BE19D7-58AE-4762-A26F-BE478FD780FD}"/>
              </a:ext>
            </a:extLst>
          </p:cNvPr>
          <p:cNvSpPr txBox="1"/>
          <p:nvPr/>
        </p:nvSpPr>
        <p:spPr>
          <a:xfrm>
            <a:off x="7654978" y="2075788"/>
            <a:ext cx="2463382" cy="18066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Westpac pays $1.3bn in money laundering case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41887C-8937-49AD-92F6-07CE574AD87A}"/>
              </a:ext>
            </a:extLst>
          </p:cNvPr>
          <p:cNvSpPr txBox="1"/>
          <p:nvPr/>
        </p:nvSpPr>
        <p:spPr>
          <a:xfrm>
            <a:off x="2988256" y="4174078"/>
            <a:ext cx="2980692" cy="1493113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Standard Chartered fined £842m by US and UK regulators for AML and sanctions violations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66A76E-7649-4CFA-940C-80AACC436030}"/>
              </a:ext>
            </a:extLst>
          </p:cNvPr>
          <p:cNvSpPr txBox="1"/>
          <p:nvPr/>
        </p:nvSpPr>
        <p:spPr>
          <a:xfrm>
            <a:off x="6272062" y="4174078"/>
            <a:ext cx="2980692" cy="1493113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Betway pays record £11.6m for money laundering failures</a:t>
            </a:r>
          </a:p>
        </p:txBody>
      </p:sp>
    </p:spTree>
    <p:extLst>
      <p:ext uri="{BB962C8B-B14F-4D97-AF65-F5344CB8AC3E}">
        <p14:creationId xmlns:p14="http://schemas.microsoft.com/office/powerpoint/2010/main" val="30363764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What’s new?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18</a:t>
            </a:fld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27E50E-A96A-48D4-A995-D1FFBCFB9E70}"/>
              </a:ext>
            </a:extLst>
          </p:cNvPr>
          <p:cNvSpPr txBox="1"/>
          <p:nvPr/>
        </p:nvSpPr>
        <p:spPr>
          <a:xfrm>
            <a:off x="956911" y="1962620"/>
            <a:ext cx="3211415" cy="118677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Dual criminality for specified offences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F34127-005D-47B7-A62A-75196220BE22}"/>
              </a:ext>
            </a:extLst>
          </p:cNvPr>
          <p:cNvSpPr txBox="1"/>
          <p:nvPr/>
        </p:nvSpPr>
        <p:spPr>
          <a:xfrm>
            <a:off x="4454254" y="1962620"/>
            <a:ext cx="3354658" cy="118677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Greater co-operation between member states to prosecute offences</a:t>
            </a:r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F9BABCA-9760-41B8-B334-A10DDCEA0E44}"/>
              </a:ext>
            </a:extLst>
          </p:cNvPr>
          <p:cNvSpPr txBox="1"/>
          <p:nvPr/>
        </p:nvSpPr>
        <p:spPr>
          <a:xfrm>
            <a:off x="8102693" y="1951304"/>
            <a:ext cx="2995774" cy="1200308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Harmonisation and clarification of predicate offences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714363A-752C-4DE4-87D4-543D590C30DE}"/>
              </a:ext>
            </a:extLst>
          </p:cNvPr>
          <p:cNvSpPr txBox="1"/>
          <p:nvPr/>
        </p:nvSpPr>
        <p:spPr>
          <a:xfrm>
            <a:off x="956911" y="3582385"/>
            <a:ext cx="3211415" cy="131408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Extension of criminal liability to legal persons and key business leaders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388EC2A-7BFF-4B1D-9782-077242A88F3D}"/>
              </a:ext>
            </a:extLst>
          </p:cNvPr>
          <p:cNvSpPr txBox="1"/>
          <p:nvPr/>
        </p:nvSpPr>
        <p:spPr>
          <a:xfrm>
            <a:off x="4454255" y="3582385"/>
            <a:ext cx="3354658" cy="131408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tougher punishment regime overall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61971B4-9392-4ED7-8CC4-DDCB6BD02221}"/>
              </a:ext>
            </a:extLst>
          </p:cNvPr>
          <p:cNvSpPr txBox="1"/>
          <p:nvPr/>
        </p:nvSpPr>
        <p:spPr>
          <a:xfrm>
            <a:off x="8102694" y="3582385"/>
            <a:ext cx="2995773" cy="131408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Additional offences, such as aiding and abetting</a:t>
            </a:r>
          </a:p>
        </p:txBody>
      </p:sp>
    </p:spTree>
    <p:extLst>
      <p:ext uri="{BB962C8B-B14F-4D97-AF65-F5344CB8AC3E}">
        <p14:creationId xmlns:p14="http://schemas.microsoft.com/office/powerpoint/2010/main" val="5185577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What’s changed?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19</a:t>
            </a:fld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1C8D52-4DE1-4E06-B47F-3E1B0D4EB984}"/>
              </a:ext>
            </a:extLst>
          </p:cNvPr>
          <p:cNvSpPr txBox="1"/>
          <p:nvPr/>
        </p:nvSpPr>
        <p:spPr>
          <a:xfrm>
            <a:off x="838200" y="1875797"/>
            <a:ext cx="5854695" cy="3648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Dual criminality for specified offences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Greater co-operation between member states – enabling prosecutions in a single member state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Harmonisation and clarification of predicate offences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C9F04BE-F198-491A-A113-4AD9B4D847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6852078" y="1920520"/>
            <a:ext cx="2349500" cy="17145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1BC3566-01EF-47B3-BCE8-0464AA47F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9346012" y="3765329"/>
            <a:ext cx="2349500" cy="17145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AE76A63-0314-4D61-9C0C-07F5F083AF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6852078" y="3765329"/>
            <a:ext cx="2349500" cy="17145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7AE868-CFDB-43E3-9523-FCF2FC0393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9346012" y="1920520"/>
            <a:ext cx="23495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1347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What’s changed? (Cont’d)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20</a:t>
            </a:fld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1C8D52-4DE1-4E06-B47F-3E1B0D4EB984}"/>
              </a:ext>
            </a:extLst>
          </p:cNvPr>
          <p:cNvSpPr txBox="1"/>
          <p:nvPr/>
        </p:nvSpPr>
        <p:spPr>
          <a:xfrm>
            <a:off x="768783" y="1045601"/>
            <a:ext cx="5854695" cy="5310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 startAt="4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Extension of criminal liability to firms and those in authority – holding those in authority to account for AML failings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 startAt="4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tougher punishment regime – increasing minimum prison terms for money laundering from one to </a:t>
            </a: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 least four years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 startAt="4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Additional offences to pursue enablers or facilitators of money laundering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4F6993F-C150-45FE-99AB-8291AB366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6832851" y="1917538"/>
            <a:ext cx="2349500" cy="17145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208FBD-E0A9-4629-B0C7-98AE6ADB3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9342954" y="3768312"/>
            <a:ext cx="2349500" cy="17145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F3138B-46EF-4F5A-987C-E56D40B329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6832851" y="3768312"/>
            <a:ext cx="2349500" cy="17145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F0FF711-EAFF-4689-9D78-67ADB4608C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9342954" y="1917538"/>
            <a:ext cx="23495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2067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make the call: Is it True or False?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21</a:t>
            </a:fld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F689E7F-1027-4D1B-BC3D-5EFA79444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09242"/>
            <a:ext cx="3999271" cy="47991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5BFCAA4-E850-4233-9455-2A10D7A92601}"/>
              </a:ext>
            </a:extLst>
          </p:cNvPr>
          <p:cNvSpPr txBox="1"/>
          <p:nvPr/>
        </p:nvSpPr>
        <p:spPr>
          <a:xfrm>
            <a:off x="5587528" y="2061265"/>
            <a:ext cx="5525955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“Honestly, I don’t see what environmental crime has to do with money laundering. It’s not really relevant."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1600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True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False </a:t>
            </a:r>
            <a:r>
              <a:rPr lang="en-GB" sz="32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</a:t>
            </a:r>
            <a:r>
              <a:rPr lang="en-US" sz="24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en-US" sz="16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3305412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make the call: Is it True or False?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22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B72FCC-AD0C-4E08-A15A-179E71A72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91982"/>
            <a:ext cx="4220306" cy="50643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1DBFE9-D28D-4D8F-AD65-4F113627026A}"/>
              </a:ext>
            </a:extLst>
          </p:cNvPr>
          <p:cNvSpPr txBox="1"/>
          <p:nvPr/>
        </p:nvSpPr>
        <p:spPr>
          <a:xfrm>
            <a:off x="5543284" y="1508148"/>
            <a:ext cx="5810516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“In future, firms can expect to be held much more accountable for AML compliance failings. Those in authority may face prosecution for poor supervision.”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2800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True </a:t>
            </a:r>
            <a:r>
              <a:rPr lang="en-GB" sz="32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</a:t>
            </a:r>
            <a:r>
              <a:rPr lang="en-US" sz="32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  <a:p>
            <a:pPr lvl="0">
              <a:spcAft>
                <a:spcPts val="600"/>
              </a:spcAft>
              <a:buClr>
                <a:srgbClr val="13E248"/>
              </a:buClr>
            </a:pPr>
            <a:r>
              <a:rPr lang="en-US" sz="320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False	</a:t>
            </a:r>
          </a:p>
        </p:txBody>
      </p:sp>
    </p:spTree>
    <p:extLst>
      <p:ext uri="{BB962C8B-B14F-4D97-AF65-F5344CB8AC3E}">
        <p14:creationId xmlns:p14="http://schemas.microsoft.com/office/powerpoint/2010/main" val="13444167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make the call: Is it True or False?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23</a:t>
            </a:fld>
            <a:endParaRPr lang="en-GB"/>
          </a:p>
        </p:txBody>
      </p:sp>
      <p:pic>
        <p:nvPicPr>
          <p:cNvPr id="9" name="Picture 8" descr="A person wearing glasses&#10;&#10;Description automatically generated">
            <a:extLst>
              <a:ext uri="{FF2B5EF4-FFF2-40B4-BE49-F238E27FC236}">
                <a16:creationId xmlns:a16="http://schemas.microsoft.com/office/drawing/2014/main" id="{98B92AE7-01E8-441E-B2AA-DFAE681F1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08148"/>
            <a:ext cx="3954409" cy="395440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0C4012A-9389-461F-A827-318614AA12B9}"/>
              </a:ext>
            </a:extLst>
          </p:cNvPr>
          <p:cNvSpPr txBox="1"/>
          <p:nvPr/>
        </p:nvSpPr>
        <p:spPr>
          <a:xfrm>
            <a:off x="5499038" y="1538665"/>
            <a:ext cx="5525955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“As a legal advisor, it is not my job to prevent money laundering. I can’t be expected to scrutinise every client. I don't see what I can do anyway.”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2800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True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32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False </a:t>
            </a:r>
            <a:r>
              <a:rPr lang="en-GB" sz="32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</a:t>
            </a:r>
            <a:r>
              <a:rPr lang="en-US" sz="28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en-US" sz="28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4458201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Penalties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1C0255-9491-4B15-9A04-1ABCCA225383}"/>
              </a:ext>
            </a:extLst>
          </p:cNvPr>
          <p:cNvSpPr txBox="1"/>
          <p:nvPr/>
        </p:nvSpPr>
        <p:spPr>
          <a:xfrm>
            <a:off x="1909241" y="2088084"/>
            <a:ext cx="2441020" cy="1501962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endParaRPr lang="en-US" sz="4400" b="1" dirty="0">
              <a:solidFill>
                <a:schemeClr val="bg1"/>
              </a:solidFill>
              <a:latin typeface="Source Sans Pro" panose="020B0503030403020204" pitchFamily="34" charset="77"/>
              <a:ea typeface="Source Sans Pro Semibold" charset="0"/>
              <a:cs typeface="Source Sans Pro Semibold" charset="0"/>
            </a:endParaRPr>
          </a:p>
          <a:p>
            <a:pPr algn="ctr">
              <a:lnSpc>
                <a:spcPts val="2080"/>
              </a:lnSpc>
            </a:pPr>
            <a:r>
              <a:rPr lang="en-US" sz="4400" b="1" dirty="0">
                <a:solidFill>
                  <a:schemeClr val="bg1"/>
                </a:solidFill>
                <a:latin typeface="Source Sans Pro" panose="020B0503030403020204" pitchFamily="34" charset="77"/>
                <a:ea typeface="Source Sans Pro Semibold" charset="0"/>
                <a:cs typeface="Source Sans Pro Semibold" charset="0"/>
              </a:rPr>
              <a:t>10% </a:t>
            </a:r>
          </a:p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of total annual turnover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DE7006-D67F-4451-9D54-3274DD1BB485}"/>
              </a:ext>
            </a:extLst>
          </p:cNvPr>
          <p:cNvSpPr txBox="1"/>
          <p:nvPr/>
        </p:nvSpPr>
        <p:spPr>
          <a:xfrm>
            <a:off x="7075951" y="2088084"/>
            <a:ext cx="3568558" cy="65501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dirty="0" err="1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Cease</a:t>
            </a:r>
            <a:r>
              <a:rPr lang="de-DE" dirty="0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and</a:t>
            </a:r>
            <a:r>
              <a:rPr lang="de-DE" dirty="0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desist</a:t>
            </a:r>
            <a:r>
              <a:rPr lang="de-DE" dirty="0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orders</a:t>
            </a:r>
            <a:endParaRPr lang="de-DE" dirty="0">
              <a:solidFill>
                <a:schemeClr val="bg1"/>
              </a:solidFill>
              <a:latin typeface="Source Sans Pro Semibold" charset="0"/>
              <a:ea typeface="Source Sans Pro Semibold" charset="0"/>
              <a:cs typeface="Source Sans Pro Semibold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4A718E-E14B-462C-BCBA-0CCAC1B7D09A}"/>
              </a:ext>
            </a:extLst>
          </p:cNvPr>
          <p:cNvSpPr txBox="1"/>
          <p:nvPr/>
        </p:nvSpPr>
        <p:spPr>
          <a:xfrm>
            <a:off x="4499222" y="2088084"/>
            <a:ext cx="2441020" cy="1501962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endParaRPr lang="en-US" sz="4400" b="1" dirty="0">
              <a:solidFill>
                <a:schemeClr val="bg1"/>
              </a:solidFill>
              <a:latin typeface="Source Sans Pro" panose="020B0503030403020204" pitchFamily="34" charset="77"/>
              <a:ea typeface="Source Sans Pro Semibold" charset="0"/>
              <a:cs typeface="Source Sans Pro Semibold" charset="0"/>
            </a:endParaRPr>
          </a:p>
          <a:p>
            <a:pPr algn="ctr">
              <a:lnSpc>
                <a:spcPts val="2080"/>
              </a:lnSpc>
            </a:pPr>
            <a:r>
              <a:rPr lang="en-US" sz="4400" b="1" dirty="0">
                <a:solidFill>
                  <a:schemeClr val="bg1"/>
                </a:solidFill>
                <a:latin typeface="Source Sans Pro" panose="020B0503030403020204" pitchFamily="34" charset="77"/>
                <a:ea typeface="Source Sans Pro Semibold" charset="0"/>
                <a:cs typeface="Source Sans Pro Semibold" charset="0"/>
              </a:rPr>
              <a:t>€5</a:t>
            </a:r>
          </a:p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million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268D55-0B21-4384-B5FD-002868502B7D}"/>
              </a:ext>
            </a:extLst>
          </p:cNvPr>
          <p:cNvSpPr txBox="1"/>
          <p:nvPr/>
        </p:nvSpPr>
        <p:spPr>
          <a:xfrm>
            <a:off x="7075951" y="2909719"/>
            <a:ext cx="3568558" cy="65501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dirty="0" err="1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Publicly</a:t>
            </a:r>
            <a:r>
              <a:rPr lang="de-DE" dirty="0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issued</a:t>
            </a:r>
            <a:r>
              <a:rPr lang="de-DE" dirty="0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 </a:t>
            </a:r>
            <a:r>
              <a:rPr lang="de-DE" dirty="0" err="1">
                <a:solidFill>
                  <a:schemeClr val="bg1"/>
                </a:solidFill>
                <a:latin typeface="Source Sans Pro Semibold" charset="0"/>
                <a:ea typeface="Source Sans Pro Semibold" charset="0"/>
                <a:cs typeface="Source Sans Pro Semibold" charset="0"/>
              </a:rPr>
              <a:t>reprimands</a:t>
            </a:r>
            <a:endParaRPr lang="de-DE" dirty="0">
              <a:solidFill>
                <a:schemeClr val="bg1"/>
              </a:solidFill>
              <a:latin typeface="Source Sans Pro Semibold" charset="0"/>
              <a:ea typeface="Source Sans Pro Semibold" charset="0"/>
              <a:cs typeface="Source Sans Pro Semibold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D51000-BBC6-4527-9DFE-05144F14FB55}"/>
              </a:ext>
            </a:extLst>
          </p:cNvPr>
          <p:cNvSpPr txBox="1"/>
          <p:nvPr/>
        </p:nvSpPr>
        <p:spPr>
          <a:xfrm>
            <a:off x="1909241" y="3915411"/>
            <a:ext cx="8735268" cy="470706"/>
          </a:xfrm>
          <a:prstGeom prst="rect">
            <a:avLst/>
          </a:prstGeom>
          <a:solidFill>
            <a:srgbClr val="2C68B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ts val="3060"/>
              </a:lnSpc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rPr>
              <a:t>Financial and reputational damage</a:t>
            </a:r>
          </a:p>
        </p:txBody>
      </p:sp>
    </p:spTree>
    <p:extLst>
      <p:ext uri="{BB962C8B-B14F-4D97-AF65-F5344CB8AC3E}">
        <p14:creationId xmlns:p14="http://schemas.microsoft.com/office/powerpoint/2010/main" val="1073983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Sanctions for legal persons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25</a:t>
            </a:fld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092C8C-6606-4239-8C92-3EABC871497A}"/>
              </a:ext>
            </a:extLst>
          </p:cNvPr>
          <p:cNvSpPr txBox="1"/>
          <p:nvPr/>
        </p:nvSpPr>
        <p:spPr>
          <a:xfrm>
            <a:off x="1188179" y="1903262"/>
            <a:ext cx="8181108" cy="3051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GB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Exclusion from public funding, aid or tenders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GB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Temporary or permanent ban from the sector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GB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Judicial supervision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GB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Enforced closure and winding-up</a:t>
            </a:r>
          </a:p>
        </p:txBody>
      </p:sp>
    </p:spTree>
    <p:extLst>
      <p:ext uri="{BB962C8B-B14F-4D97-AF65-F5344CB8AC3E}">
        <p14:creationId xmlns:p14="http://schemas.microsoft.com/office/powerpoint/2010/main" val="1439237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 Anti Money Laundering and Financial Crime Policy</a:t>
            </a:r>
            <a:endParaRPr lang="en-GB" sz="320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26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C33FA41-25C9-4054-83B5-CADE159CDEC6}"/>
              </a:ext>
            </a:extLst>
          </p:cNvPr>
          <p:cNvSpPr txBox="1"/>
          <p:nvPr/>
        </p:nvSpPr>
        <p:spPr>
          <a:xfrm>
            <a:off x="1196762" y="1692800"/>
            <a:ext cx="9798476" cy="3802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Encouraging everyone to get involved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Appointing people with a specific responsibility for handling suspicious activity or transactions (MLRO)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Co-operating fully with regulators and law enforcement to tackle money laundering and terrorist financing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Requiring everyone to read and implement our AML/CTF Policy</a:t>
            </a:r>
          </a:p>
        </p:txBody>
      </p:sp>
    </p:spTree>
    <p:extLst>
      <p:ext uri="{BB962C8B-B14F-4D97-AF65-F5344CB8AC3E}">
        <p14:creationId xmlns:p14="http://schemas.microsoft.com/office/powerpoint/2010/main" val="42918498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8869EF-1836-4787-80FA-C3AC90006A2D}"/>
              </a:ext>
            </a:extLst>
          </p:cNvPr>
          <p:cNvSpPr txBox="1"/>
          <p:nvPr/>
        </p:nvSpPr>
        <p:spPr>
          <a:xfrm>
            <a:off x="838199" y="1044000"/>
            <a:ext cx="10515599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 our Company's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AML&amp;FC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Policy – make sure you understand the rules and what you need to do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Conduct appropriate risk-based due diligence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Know how to spot 'red flags' - ie unusual or suspicious activity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Make sure you know the name of your MLRO and how to contact them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 aware of high-risk non-EU countries with deficient AML/CTF regimes (those on the 'blacklist') – take extra care with transactions involving people or entities based there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Report any knowledge or suspicion of money laundering or terrorist financing immediately</a:t>
            </a:r>
          </a:p>
        </p:txBody>
      </p:sp>
    </p:spTree>
    <p:extLst>
      <p:ext uri="{BB962C8B-B14F-4D97-AF65-F5344CB8AC3E}">
        <p14:creationId xmlns:p14="http://schemas.microsoft.com/office/powerpoint/2010/main" val="27769968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Don’t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28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3FCB0D-70C5-4602-90AE-DA49E9976828}"/>
              </a:ext>
            </a:extLst>
          </p:cNvPr>
          <p:cNvSpPr txBox="1"/>
          <p:nvPr/>
        </p:nvSpPr>
        <p:spPr>
          <a:xfrm>
            <a:off x="838200" y="1307212"/>
            <a:ext cx="10515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Assume that another colleague, department or company has made the necessary due diligence checks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Make payment transfers to people or entities in high risk non-EU countries without conducting enhanced due diligence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Leave it for someone else to report concerns about suspicious customers or transactions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Delay making reports or wait until you have gathered more evidence - the faster you make your report, the better</a:t>
            </a:r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Bypass any of our controls to circumvent AML/CTF regulations or assist clients with this – you will be caught!</a:t>
            </a:r>
          </a:p>
        </p:txBody>
      </p:sp>
    </p:spTree>
    <p:extLst>
      <p:ext uri="{BB962C8B-B14F-4D97-AF65-F5344CB8AC3E}">
        <p14:creationId xmlns:p14="http://schemas.microsoft.com/office/powerpoint/2010/main" val="33318756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we should do to get ready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88282F-9D34-4A81-9C7D-702194A0F64C}"/>
              </a:ext>
            </a:extLst>
          </p:cNvPr>
          <p:cNvSpPr txBox="1"/>
          <p:nvPr/>
        </p:nvSpPr>
        <p:spPr>
          <a:xfrm>
            <a:off x="838199" y="1044000"/>
            <a:ext cx="10515599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Awareness, training and information – is everyone aware of the pending changes within the new regulations and its impact on them? (including senior management)</a:t>
            </a:r>
          </a:p>
          <a:p>
            <a:pPr marL="342900" indent="-342900"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Review our current AML/CTF regime and framework – especially awareness of the predicate offences, the risks and typologies, dual criminality for specified offences, and the detection of potential enablers</a:t>
            </a:r>
          </a:p>
          <a:p>
            <a:pPr marL="342900" indent="-342900"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Review our current AML/</a:t>
            </a:r>
            <a:r>
              <a:rPr lang="en-US" sz="2000" dirty="0" err="1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CTF</a:t>
            </a: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regime – especially looking at </a:t>
            </a:r>
            <a:r>
              <a:rPr lang="en-US" sz="2000" dirty="0" err="1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PEPs</a:t>
            </a: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high risk jurisdictions and relationships with virtual currency providers</a:t>
            </a:r>
          </a:p>
          <a:p>
            <a:pPr marL="342900" indent="-342900"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Explore Regulatory Technology (RegTech) solutions to deliver more sophisticated monitoring and ease the regulatory burden</a:t>
            </a:r>
          </a:p>
          <a:p>
            <a:pPr marL="342900" indent="-342900"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Put mechanisms in place to improve co-operation with competent authorities in other member states where offences span different jurisdictions</a:t>
            </a:r>
          </a:p>
          <a:p>
            <a:pPr marL="342900" indent="-342900"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Have a clear strategy on how to use technology to improve the </a:t>
            </a:r>
            <a:r>
              <a:rPr lang="en-US" sz="2000" dirty="0" err="1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ID&amp;V</a:t>
            </a: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process</a:t>
            </a:r>
          </a:p>
          <a:p>
            <a:pPr marL="342900" indent="-342900"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Resources in place to ensure relevant data is held securely and easily retrievable</a:t>
            </a:r>
          </a:p>
          <a:p>
            <a:pPr marL="342900" indent="-342900"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Monitor and review - benchmarking</a:t>
            </a:r>
          </a:p>
        </p:txBody>
      </p:sp>
    </p:spTree>
    <p:extLst>
      <p:ext uri="{BB962C8B-B14F-4D97-AF65-F5344CB8AC3E}">
        <p14:creationId xmlns:p14="http://schemas.microsoft.com/office/powerpoint/2010/main" val="42725708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GB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5MLD &amp; 6AMLD and you</a:t>
            </a:r>
            <a:endParaRPr lang="en-GB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30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B36736-9DE9-4758-8DC5-5E1A208C1F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044000"/>
            <a:ext cx="4220306" cy="50643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90A93CE-3C52-4D53-91E9-F3880ED98F03}"/>
              </a:ext>
            </a:extLst>
          </p:cNvPr>
          <p:cNvSpPr txBox="1"/>
          <p:nvPr/>
        </p:nvSpPr>
        <p:spPr>
          <a:xfrm>
            <a:off x="5587528" y="1868024"/>
            <a:ext cx="5525955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b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Discuss:</a:t>
            </a:r>
          </a:p>
          <a:p>
            <a:pPr marL="285750" indent="-285750">
              <a:spcAft>
                <a:spcPts val="600"/>
              </a:spcAft>
              <a:buClr>
                <a:srgbClr val="13E248"/>
              </a:buClr>
              <a:buFont typeface="Arial" charset="0"/>
              <a:buChar char="•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will 5MLD and 6AMLD impact on our business unit, department, function and/or firm?</a:t>
            </a:r>
          </a:p>
          <a:p>
            <a:pPr marL="285750" indent="-285750">
              <a:spcAft>
                <a:spcPts val="600"/>
              </a:spcAft>
              <a:buClr>
                <a:srgbClr val="13E248"/>
              </a:buClr>
              <a:buFont typeface="Arial" charset="0"/>
              <a:buChar char="•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priorities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2800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[Allow 15 mins]</a:t>
            </a:r>
          </a:p>
        </p:txBody>
      </p:sp>
    </p:spTree>
    <p:extLst>
      <p:ext uri="{BB962C8B-B14F-4D97-AF65-F5344CB8AC3E}">
        <p14:creationId xmlns:p14="http://schemas.microsoft.com/office/powerpoint/2010/main" val="3140812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Any Questions?</a:t>
            </a:r>
            <a:br>
              <a:rPr lang="en-GB" dirty="0"/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2725368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Next steps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96006EE8-3A6F-4CB5-BC5E-E1EBF775982C}"/>
              </a:ext>
            </a:extLst>
          </p:cNvPr>
          <p:cNvSpPr/>
          <p:nvPr/>
        </p:nvSpPr>
        <p:spPr>
          <a:xfrm>
            <a:off x="304800" y="1447800"/>
            <a:ext cx="11582400" cy="1334988"/>
          </a:xfrm>
          <a:prstGeom prst="roundRect">
            <a:avLst>
              <a:gd name="adj" fmla="val 10000"/>
            </a:avLst>
          </a:prstGeom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E9A40F7-DA01-432D-81F5-D62A6A997755}"/>
              </a:ext>
            </a:extLst>
          </p:cNvPr>
          <p:cNvGrpSpPr/>
          <p:nvPr/>
        </p:nvGrpSpPr>
        <p:grpSpPr>
          <a:xfrm>
            <a:off x="1846711" y="1447800"/>
            <a:ext cx="10040488" cy="1334988"/>
            <a:chOff x="1156433" y="427"/>
            <a:chExt cx="7530366" cy="1001241"/>
          </a:xfrm>
          <a:solidFill>
            <a:srgbClr val="2C68B1"/>
          </a:solidFill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3F16088-D911-411D-85B0-704BB4DF6B7B}"/>
                </a:ext>
              </a:extLst>
            </p:cNvPr>
            <p:cNvSpPr/>
            <p:nvPr/>
          </p:nvSpPr>
          <p:spPr>
            <a:xfrm>
              <a:off x="1156433" y="427"/>
              <a:ext cx="7530366" cy="1001241"/>
            </a:xfrm>
            <a:prstGeom prst="rect">
              <a:avLst/>
            </a:pr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8DB94B6-E496-4C0C-8F6A-641A58789AD4}"/>
                </a:ext>
              </a:extLst>
            </p:cNvPr>
            <p:cNvSpPr txBox="1"/>
            <p:nvPr/>
          </p:nvSpPr>
          <p:spPr>
            <a:xfrm>
              <a:off x="1156433" y="427"/>
              <a:ext cx="7530366" cy="100124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287" tIns="141287" rIns="141287" bIns="141287" numCol="1" spcCol="1270" anchor="ctr" anchorCtr="0">
              <a:noAutofit/>
            </a:bodyPr>
            <a:lstStyle/>
            <a:p>
              <a:pPr defTabSz="10667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dirty="0">
                  <a:solidFill>
                    <a:schemeClr val="bg1"/>
                  </a:solidFill>
                </a:rPr>
                <a:t>Contact </a:t>
              </a:r>
              <a:r>
                <a:rPr lang="en-GB" sz="2400" b="1" dirty="0">
                  <a:solidFill>
                    <a:schemeClr val="bg1"/>
                  </a:solidFill>
                </a:rPr>
                <a:t>management@aheadmg.com </a:t>
              </a:r>
              <a:r>
                <a:rPr lang="en-GB" sz="2400" dirty="0">
                  <a:solidFill>
                    <a:schemeClr val="bg1"/>
                  </a:solidFill>
                </a:rPr>
                <a:t>if you need information or guidance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B98C3BDA-4519-4CDF-8964-71B4D3AB0F81}"/>
              </a:ext>
            </a:extLst>
          </p:cNvPr>
          <p:cNvSpPr/>
          <p:nvPr/>
        </p:nvSpPr>
        <p:spPr>
          <a:xfrm>
            <a:off x="304800" y="3116536"/>
            <a:ext cx="11582400" cy="1334988"/>
          </a:xfrm>
          <a:prstGeom prst="roundRect">
            <a:avLst>
              <a:gd name="adj" fmla="val 10000"/>
            </a:avLst>
          </a:prstGeom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6291B5A5-C973-4F5E-AF03-B04956D74DD2}"/>
              </a:ext>
            </a:extLst>
          </p:cNvPr>
          <p:cNvGrpSpPr/>
          <p:nvPr/>
        </p:nvGrpSpPr>
        <p:grpSpPr>
          <a:xfrm>
            <a:off x="1846711" y="3116536"/>
            <a:ext cx="10040488" cy="1334988"/>
            <a:chOff x="1156433" y="1251979"/>
            <a:chExt cx="7530366" cy="1001241"/>
          </a:xfrm>
          <a:solidFill>
            <a:srgbClr val="2C68B1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913CC99-85D5-406E-8D5E-5DA9D5D2564B}"/>
                </a:ext>
              </a:extLst>
            </p:cNvPr>
            <p:cNvSpPr/>
            <p:nvPr/>
          </p:nvSpPr>
          <p:spPr>
            <a:xfrm>
              <a:off x="1156433" y="1251979"/>
              <a:ext cx="7530366" cy="1001241"/>
            </a:xfrm>
            <a:prstGeom prst="rect">
              <a:avLst/>
            </a:pr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48730B8-07CD-4BE9-A857-39B99A0030DB}"/>
                </a:ext>
              </a:extLst>
            </p:cNvPr>
            <p:cNvSpPr txBox="1"/>
            <p:nvPr/>
          </p:nvSpPr>
          <p:spPr>
            <a:xfrm>
              <a:off x="1156433" y="1251979"/>
              <a:ext cx="7530366" cy="100124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287" tIns="141287" rIns="141287" bIns="141287" numCol="1" spcCol="1270" anchor="ctr" anchorCtr="0">
              <a:noAutofit/>
            </a:bodyPr>
            <a:lstStyle/>
            <a:p>
              <a:pPr defTabSz="10667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dirty="0">
                  <a:solidFill>
                    <a:schemeClr val="bg1"/>
                  </a:solidFill>
                </a:rPr>
                <a:t>Contact </a:t>
              </a:r>
              <a:r>
                <a:rPr lang="en-GB" sz="2400" b="1" dirty="0">
                  <a:solidFill>
                    <a:schemeClr val="bg1"/>
                  </a:solidFill>
                </a:rPr>
                <a:t>management@aheadmg.com </a:t>
              </a:r>
              <a:r>
                <a:rPr lang="en-GB" sz="2400" dirty="0">
                  <a:solidFill>
                    <a:schemeClr val="bg1"/>
                  </a:solidFill>
                </a:rPr>
                <a:t>if you need to raise concerns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915E1DAD-C2A8-4D7C-B8EB-CB90D95EA3FF}"/>
              </a:ext>
            </a:extLst>
          </p:cNvPr>
          <p:cNvSpPr/>
          <p:nvPr/>
        </p:nvSpPr>
        <p:spPr>
          <a:xfrm>
            <a:off x="304800" y="4785270"/>
            <a:ext cx="11582400" cy="1334988"/>
          </a:xfrm>
          <a:prstGeom prst="roundRect">
            <a:avLst>
              <a:gd name="adj" fmla="val 10000"/>
            </a:avLst>
          </a:prstGeom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FE5130C-0920-4E17-BED4-45170CDFB2FD}"/>
              </a:ext>
            </a:extLst>
          </p:cNvPr>
          <p:cNvGrpSpPr/>
          <p:nvPr/>
        </p:nvGrpSpPr>
        <p:grpSpPr>
          <a:xfrm>
            <a:off x="1846711" y="4785270"/>
            <a:ext cx="10040488" cy="1334988"/>
            <a:chOff x="1156433" y="2503530"/>
            <a:chExt cx="7530366" cy="1001241"/>
          </a:xfrm>
          <a:solidFill>
            <a:srgbClr val="2C68B1"/>
          </a:solidFill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F9F1AC4-89D9-4A13-A7A9-EAB6772B4A74}"/>
                </a:ext>
              </a:extLst>
            </p:cNvPr>
            <p:cNvSpPr/>
            <p:nvPr/>
          </p:nvSpPr>
          <p:spPr>
            <a:xfrm>
              <a:off x="1156433" y="2503530"/>
              <a:ext cx="7530366" cy="1001241"/>
            </a:xfrm>
            <a:prstGeom prst="rect">
              <a:avLst/>
            </a:pr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F4AD8F5-EC5B-4F3F-A44F-D996D2A51FF0}"/>
                </a:ext>
              </a:extLst>
            </p:cNvPr>
            <p:cNvSpPr txBox="1"/>
            <p:nvPr/>
          </p:nvSpPr>
          <p:spPr>
            <a:xfrm>
              <a:off x="1156433" y="2503530"/>
              <a:ext cx="7530366" cy="100124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287" tIns="141287" rIns="141287" bIns="141287" numCol="1" spcCol="1270" anchor="ctr" anchorCtr="0">
              <a:noAutofit/>
            </a:bodyPr>
            <a:lstStyle/>
            <a:p>
              <a:pPr defTabSz="10667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dirty="0">
                  <a:solidFill>
                    <a:schemeClr val="bg1"/>
                  </a:solidFill>
                </a:rPr>
                <a:t>Access self-study courses at </a:t>
              </a:r>
              <a:r>
                <a:rPr lang="en-GB" sz="2400" b="1" dirty="0">
                  <a:solidFill>
                    <a:schemeClr val="bg1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www.AheadMG.com</a:t>
              </a:r>
              <a:r>
                <a:rPr lang="en-GB" sz="2400" dirty="0">
                  <a:solidFill>
                    <a:schemeClr val="bg1"/>
                  </a:solidFill>
                </a:rPr>
                <a:t> for further training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4" name="Graphic 3" descr="Internet">
            <a:extLst>
              <a:ext uri="{FF2B5EF4-FFF2-40B4-BE49-F238E27FC236}">
                <a16:creationId xmlns:a16="http://schemas.microsoft.com/office/drawing/2014/main" id="{0C8F4B3C-4E79-4390-8B9E-D6B4341033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7749" y="1612697"/>
            <a:ext cx="914400" cy="914400"/>
          </a:xfrm>
          <a:prstGeom prst="rect">
            <a:avLst/>
          </a:prstGeom>
        </p:spPr>
      </p:pic>
      <p:pic>
        <p:nvPicPr>
          <p:cNvPr id="20" name="Graphic 19" descr="Internet">
            <a:extLst>
              <a:ext uri="{FF2B5EF4-FFF2-40B4-BE49-F238E27FC236}">
                <a16:creationId xmlns:a16="http://schemas.microsoft.com/office/drawing/2014/main" id="{D51B5E34-F86D-4F32-A078-BF0A202C14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86924" y="3326830"/>
            <a:ext cx="914400" cy="914400"/>
          </a:xfrm>
          <a:prstGeom prst="rect">
            <a:avLst/>
          </a:prstGeom>
        </p:spPr>
      </p:pic>
      <p:pic>
        <p:nvPicPr>
          <p:cNvPr id="18" name="Graphic 17" descr="Internet">
            <a:extLst>
              <a:ext uri="{FF2B5EF4-FFF2-40B4-BE49-F238E27FC236}">
                <a16:creationId xmlns:a16="http://schemas.microsoft.com/office/drawing/2014/main" id="{D0262290-8516-4B40-8F72-701B96AC57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8556" y="4995564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headMG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AEABAB"/>
      </a:accent2>
      <a:accent3>
        <a:srgbClr val="00B0F0"/>
      </a:accent3>
      <a:accent4>
        <a:srgbClr val="D0CECE"/>
      </a:accent4>
      <a:accent5>
        <a:srgbClr val="4472C4"/>
      </a:accent5>
      <a:accent6>
        <a:srgbClr val="70AD47"/>
      </a:accent6>
      <a:hlink>
        <a:srgbClr val="00B0F0"/>
      </a:hlink>
      <a:folHlink>
        <a:srgbClr val="954F72"/>
      </a:folHlink>
    </a:clrScheme>
    <a:fontScheme name="AheadMG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" id="{98B0DC00-0D48-4AB7-8449-67873E58E33E}" vid="{97F8C712-766D-455D-8FD9-C25E6116B7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1503</TotalTime>
  <Words>1679</Words>
  <Application>Microsoft Office PowerPoint</Application>
  <PresentationFormat>Widescreen</PresentationFormat>
  <Paragraphs>252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.AppleSystemUIFont</vt:lpstr>
      <vt:lpstr>Arial</vt:lpstr>
      <vt:lpstr>Calibri</vt:lpstr>
      <vt:lpstr>Source Sans Pro</vt:lpstr>
      <vt:lpstr>Source Sans Pro Semibold</vt:lpstr>
      <vt:lpstr>Tahoma</vt:lpstr>
      <vt:lpstr>Wingdings</vt:lpstr>
      <vt:lpstr>Office Theme</vt:lpstr>
      <vt:lpstr>Money Laundering  Training Presentation</vt:lpstr>
      <vt:lpstr>Learning Objectives</vt:lpstr>
      <vt:lpstr>What is 5MLD?</vt:lpstr>
      <vt:lpstr>What is Money Laundering?</vt:lpstr>
      <vt:lpstr>Four categories of money laundering?</vt:lpstr>
      <vt:lpstr>What is terrorist financing?</vt:lpstr>
      <vt:lpstr>You make the call: Is it money laundering?</vt:lpstr>
      <vt:lpstr>You make the call: Is it money laundering?</vt:lpstr>
      <vt:lpstr>When it goes wrong</vt:lpstr>
      <vt:lpstr>What’s new?</vt:lpstr>
      <vt:lpstr>What’s changed?</vt:lpstr>
      <vt:lpstr>What’s changed? (Cont.)</vt:lpstr>
      <vt:lpstr>You make the call: Is it True or False?</vt:lpstr>
      <vt:lpstr>You make the call: Is it True or False?</vt:lpstr>
      <vt:lpstr>Penalties</vt:lpstr>
      <vt:lpstr>What is 6MLD?</vt:lpstr>
      <vt:lpstr>When it goes wrong</vt:lpstr>
      <vt:lpstr>What’s new?</vt:lpstr>
      <vt:lpstr>What’s changed?</vt:lpstr>
      <vt:lpstr>What’s changed? (Cont’d)</vt:lpstr>
      <vt:lpstr>You make the call: Is it True or False?</vt:lpstr>
      <vt:lpstr>You make the call: Is it True or False?</vt:lpstr>
      <vt:lpstr>You make the call: Is it True or False?</vt:lpstr>
      <vt:lpstr>Penalties</vt:lpstr>
      <vt:lpstr>Sanctions for legal persons</vt:lpstr>
      <vt:lpstr>Our Anti Money Laundering and Financial Crime Policy</vt:lpstr>
      <vt:lpstr>Do</vt:lpstr>
      <vt:lpstr>Don’t</vt:lpstr>
      <vt:lpstr>What we should do to get ready</vt:lpstr>
      <vt:lpstr>5MLD &amp; 6AMLD and you</vt:lpstr>
      <vt:lpstr>Any Questions? </vt:lpstr>
      <vt:lpstr>Next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Ewell</dc:creator>
  <cp:lastModifiedBy>Donna Chapman</cp:lastModifiedBy>
  <cp:revision>18</cp:revision>
  <dcterms:created xsi:type="dcterms:W3CDTF">2021-02-12T13:09:34Z</dcterms:created>
  <dcterms:modified xsi:type="dcterms:W3CDTF">2022-03-28T15:26:05Z</dcterms:modified>
</cp:coreProperties>
</file>