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321" r:id="rId4"/>
    <p:sldId id="322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31" r:id="rId14"/>
    <p:sldId id="332" r:id="rId15"/>
    <p:sldId id="333" r:id="rId16"/>
    <p:sldId id="347" r:id="rId17"/>
    <p:sldId id="335" r:id="rId18"/>
    <p:sldId id="336" r:id="rId19"/>
    <p:sldId id="337" r:id="rId20"/>
    <p:sldId id="338" r:id="rId21"/>
    <p:sldId id="339" r:id="rId22"/>
    <p:sldId id="340" r:id="rId23"/>
    <p:sldId id="341" r:id="rId24"/>
    <p:sldId id="342" r:id="rId25"/>
    <p:sldId id="343" r:id="rId26"/>
    <p:sldId id="344" r:id="rId27"/>
    <p:sldId id="345" r:id="rId28"/>
    <p:sldId id="346" r:id="rId29"/>
    <p:sldId id="26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8B1"/>
    <a:srgbClr val="3A64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1" d="100"/>
          <a:sy n="101" d="100"/>
        </p:scale>
        <p:origin x="355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81A18-D959-41FA-8130-7E8BC52A479B}" type="datetimeFigureOut">
              <a:rPr lang="en-GB" smtClean="0"/>
              <a:t>28/03/2022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CB93D9-314F-4DE8-A56D-05C6971277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6540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FAF17-530F-4CD1-B698-6FC9ABA0E6A4}" type="datetimeFigureOut">
              <a:rPr lang="en-GB" smtClean="0"/>
              <a:t>28/03/2022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CB7D1-769A-4BAF-BA5C-DC78B849EC81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541" y="499290"/>
            <a:ext cx="1701949" cy="64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74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get more help and information on this issue from these contacts.</a:t>
            </a:r>
          </a:p>
          <a:p>
            <a:endParaRPr lang="en-GB" dirty="0"/>
          </a:p>
          <a:p>
            <a:r>
              <a:rPr lang="en-GB" dirty="0"/>
              <a:t>Or, for a more in-depth look at this topic, access our self-study course.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3E5AE-30F5-4696-BF79-2FDA039415AD}" type="slidenum">
              <a:rPr lang="en-GB" smtClean="0"/>
              <a:pPr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720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A7053-C9DB-47CD-BF32-0FDF27F92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ADA6DF-ED8D-436C-A0DD-02720D5A5B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59086-5737-4311-A330-38BC79EF1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B9DF1-1E17-4AB0-9C25-8925A0C8EA51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B3171-B485-43B4-85B4-1C6D58692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865056-69FD-4B4A-B99A-C56FA7C9A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EEA696-47C1-4930-AEF8-B9BA67AA55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612" y="223892"/>
            <a:ext cx="4194564" cy="1586466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1F013AA-73C1-4134-AF1F-ECF4089822A5}"/>
              </a:ext>
            </a:extLst>
          </p:cNvPr>
          <p:cNvCxnSpPr/>
          <p:nvPr userDrawn="1"/>
        </p:nvCxnSpPr>
        <p:spPr>
          <a:xfrm>
            <a:off x="1524000" y="4364033"/>
            <a:ext cx="91440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441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57861-CEB3-4AE4-AB0F-D046DE34E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3710"/>
          </a:xfrm>
        </p:spPr>
        <p:txBody>
          <a:bodyPr>
            <a:normAutofit/>
          </a:bodyPr>
          <a:lstStyle>
            <a:lvl1pPr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CD11F-1A36-466C-8680-ED249FED0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0ADB0-ACDA-4A71-B202-BF1612CFB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1A401-AD42-4086-8B81-07BAD785A85B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5C97C-8728-4B73-B2BE-E6E74CA14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31CD1-5A40-45B9-8876-B73DD9FB1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3646C8-AC02-4C6D-AE11-4A1506F9E7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F109E92-5712-4BB1-A16B-A04145C0BECD}"/>
              </a:ext>
            </a:extLst>
          </p:cNvPr>
          <p:cNvCxnSpPr/>
          <p:nvPr userDrawn="1"/>
        </p:nvCxnSpPr>
        <p:spPr>
          <a:xfrm flipV="1">
            <a:off x="838200" y="87752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751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976AB-6708-4411-8C23-E76E85E60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22C8F4-B0A1-42DA-83AE-BB9A46C11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522B8-E18F-477B-9167-C8827902F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DF1D1-0ABC-4AA3-8FB1-1FC286145E5D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2425A-A58B-4D7A-8948-646825105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2172C-699E-474B-896A-BD67FF177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194286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E8851-AE30-4E2A-859B-334EBED22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0CC83-1753-4C9D-98BC-2CBC3972C0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13FFC1-EFB0-416A-8411-7A94BB366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2B37C-0BBE-4433-8954-7BBFFD533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BD844-E88C-4C29-9798-948563F00F53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4CA5B8-392E-4E28-A6E6-DB0314470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6714E4-6D0C-4EFA-8BAC-99F9124B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AE1726-EAFA-40EE-B46D-D2DA45D44B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81BAA74-E8F5-4CB7-BDD7-37E4FA5A11EB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20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84A3A-E34A-4F42-940A-63EC0984D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C5550-85D6-4C31-8785-4DF93F789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53968-DEE4-4280-BAA7-338CFC2746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0352C5-A7F0-4E96-9476-2008EE915F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52769-0350-4903-BF6D-480BF0EAB0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0DE0A-9038-4459-8412-7379E886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B5AA-3B74-41F7-AA8E-747FD599A4CE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5788A-723F-4FD4-A3E7-7DECCB9E3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AFF47E-45FA-4833-A49D-8630A414F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F5D610C-481D-4AA1-8A13-ECBE5D2F08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06790A-BA28-4AAA-8843-15D7EE2D9F21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343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87DA5-75B7-4821-BBA3-9CE145622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4EDDCC-657C-4117-994B-3A271C501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A764-E0C4-4EC1-BA91-ED44F9DE664A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D90C05-48E4-489D-8F6C-AF0AA391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E87FD8-4F83-41AB-B60A-68E9A4C6D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F35AD6-0979-491D-B857-E6630E5D2C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62077F5-F758-4215-8EFE-4AEF91FB1EA7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67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BA61C8-2509-4722-8F73-4BC90E4D9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F200C-965E-401C-B664-FC82BC940737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5A44BD-593C-499D-966C-E2FC3775F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CD9C3-A63F-4283-AC98-9D9A29990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88BAF1-155A-469F-9C4C-A7086FAAD2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160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930B3-48E9-4CB5-B2C4-F1AD31FF2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6C1DB-F8FE-4FDC-865A-B2AF305A7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B25081-87DD-43B8-A85E-F62791C8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1D7FF5-025F-4016-B326-E28F2998A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4B20B-743B-4359-939B-F4DD1705DFB7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571B0-B424-49FF-A4B9-B25029D1D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22CA6-AA45-4484-BCA6-EC521E1EB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292202-9F83-4446-AAE3-525CFE0090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154589B-FC3F-40EE-B849-BA1BF75E023D}"/>
              </a:ext>
            </a:extLst>
          </p:cNvPr>
          <p:cNvCxnSpPr/>
          <p:nvPr userDrawn="1"/>
        </p:nvCxnSpPr>
        <p:spPr>
          <a:xfrm flipV="1">
            <a:off x="838200" y="2057400"/>
            <a:ext cx="3933825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1022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052B7-582E-4CF8-B002-D02448DAD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1AD480-6CB9-4ED7-BEE2-AE30AE4A00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50743-EA46-4A20-9181-0311BA3047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5096AC-BFC7-4028-88C0-A9F56DA8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32518-B45D-4863-8ACF-BBE74377FEE3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DA391-6236-4B89-B6E1-E4D5F47A1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4396C-B150-4030-9FCB-D5C6798A9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EE9BE5-7E1C-44AD-B262-FB805A3BE7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BF3DF7-2081-4948-971A-A2ABB2231244}"/>
              </a:ext>
            </a:extLst>
          </p:cNvPr>
          <p:cNvCxnSpPr/>
          <p:nvPr userDrawn="1"/>
        </p:nvCxnSpPr>
        <p:spPr>
          <a:xfrm flipV="1">
            <a:off x="838200" y="2057400"/>
            <a:ext cx="3933825" cy="4525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63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29480-6DF3-4608-BC15-A596F88B3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4ED5BB-445A-4784-830E-4A8ED8B39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0E5F7-F67D-4959-B7AE-6AB193141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42E51-EDFF-4ABC-B15A-56BACA164E4C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F5CB8-BAC8-49CF-977D-69622C549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8E697-D554-4482-B363-5B0FBED21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7561581-3750-42D2-BA6E-723D24D00EE5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644CA-79B6-4DD9-A166-3D0465F8F9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C68D8-B569-4AF2-8067-0E73A62638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24ECF-5EE4-4144-955B-58A4014E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CE0F-F0C4-40D3-B855-1E952337A296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C7330-0C0E-4117-A590-EF27F491E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ADA44-07AC-44AA-898D-A0C5B48D9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865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4377C0-6359-4CDD-9BEA-78D815004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8AC95-A3C8-4EAF-878E-E330B8859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2B61C-1E22-4B71-96E9-1D3BECF735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DF1D1-0ABC-4AA3-8FB1-1FC286145E5D}" type="datetime1">
              <a:rPr lang="en-GB" smtClean="0"/>
              <a:t>28/03/2022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973E78-15B6-4DA0-8B76-70A17BDFC2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F82C1-03E6-4C1A-8258-DA14D79D89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04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management@aheadmg.com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Anti-bribery Training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362" y="3429000"/>
            <a:ext cx="9144000" cy="1655762"/>
          </a:xfrm>
        </p:spPr>
        <p:txBody>
          <a:bodyPr>
            <a:normAutofit/>
          </a:bodyPr>
          <a:lstStyle/>
          <a:p>
            <a:endParaRPr lang="en-GB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Training Presentation</a:t>
            </a:r>
          </a:p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302721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Objectives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5D43BF-3C48-4679-B42A-F21FD8303C3B}"/>
              </a:ext>
            </a:extLst>
          </p:cNvPr>
          <p:cNvSpPr txBox="1"/>
          <p:nvPr/>
        </p:nvSpPr>
        <p:spPr>
          <a:xfrm>
            <a:off x="983673" y="2035509"/>
            <a:ext cx="6255327" cy="2786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bribery?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Anti-bribery law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Gifts and hospitality 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Third parties and foreign public officials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company’s anti-bribery policy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B0055F-F384-42C9-A6CB-283FF71984C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1177921"/>
            <a:ext cx="4114800" cy="4942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974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Bribery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3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9FD756-9763-48B7-934E-4BBCEDC828C1}"/>
              </a:ext>
            </a:extLst>
          </p:cNvPr>
          <p:cNvSpPr txBox="1"/>
          <p:nvPr/>
        </p:nvSpPr>
        <p:spPr>
          <a:xfrm>
            <a:off x="1736035" y="1913855"/>
            <a:ext cx="8984974" cy="33900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“…the offering, promising, giving, accepting or soliciting of an advantage as an inducement for an action which is illegal, unethical or a breach of trust...”</a:t>
            </a:r>
          </a:p>
          <a:p>
            <a:pPr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</a:pPr>
            <a:b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Transparency International</a:t>
            </a:r>
          </a:p>
        </p:txBody>
      </p:sp>
    </p:spTree>
    <p:extLst>
      <p:ext uri="{BB962C8B-B14F-4D97-AF65-F5344CB8AC3E}">
        <p14:creationId xmlns:p14="http://schemas.microsoft.com/office/powerpoint/2010/main" val="2783115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Law and Bribery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4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5DDCDA-F192-4D92-9A81-3A26BC6C5F50}"/>
              </a:ext>
            </a:extLst>
          </p:cNvPr>
          <p:cNvSpPr txBox="1"/>
          <p:nvPr/>
        </p:nvSpPr>
        <p:spPr>
          <a:xfrm>
            <a:off x="1530479" y="1570556"/>
            <a:ext cx="7567339" cy="2251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UK Bribery Act 2010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 offences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Extra-territorial reach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A8EDAB-41B8-49D2-9A39-A49484AF73F3}"/>
              </a:ext>
            </a:extLst>
          </p:cNvPr>
          <p:cNvSpPr txBox="1"/>
          <p:nvPr/>
        </p:nvSpPr>
        <p:spPr>
          <a:xfrm>
            <a:off x="1271587" y="4530977"/>
            <a:ext cx="9329253" cy="82942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 the US, bribery is prohibited under the Foreign and Corrupt Practices Act (FCPA)</a:t>
            </a:r>
          </a:p>
        </p:txBody>
      </p:sp>
    </p:spTree>
    <p:extLst>
      <p:ext uri="{BB962C8B-B14F-4D97-AF65-F5344CB8AC3E}">
        <p14:creationId xmlns:p14="http://schemas.microsoft.com/office/powerpoint/2010/main" val="3081594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 Offences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5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77018A-76B5-4850-AEB7-B52847E40E6F}"/>
              </a:ext>
            </a:extLst>
          </p:cNvPr>
          <p:cNvSpPr txBox="1"/>
          <p:nvPr/>
        </p:nvSpPr>
        <p:spPr>
          <a:xfrm>
            <a:off x="5137356" y="1372346"/>
            <a:ext cx="6216444" cy="4113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Paying or offering to pay a bribe (active bribery)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Receiving a bribe, favour or other advantage (passive bribery)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Bribing a foreign public official</a:t>
            </a:r>
          </a:p>
          <a:p>
            <a:pPr marL="457200" indent="-457200">
              <a:lnSpc>
                <a:spcPct val="150000"/>
              </a:lnSpc>
              <a:spcAft>
                <a:spcPts val="6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Failing to prevent bribery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8E54C7F-E2F8-400D-B4CF-7AEABEFDC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45550"/>
            <a:ext cx="3802229" cy="456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892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Penalties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6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0307DC-B3A2-4C96-80DF-30708E4340D8}"/>
              </a:ext>
            </a:extLst>
          </p:cNvPr>
          <p:cNvSpPr txBox="1"/>
          <p:nvPr/>
        </p:nvSpPr>
        <p:spPr>
          <a:xfrm>
            <a:off x="1312611" y="1190581"/>
            <a:ext cx="9566778" cy="48365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Individuals found guilty of bribery can face up to </a:t>
            </a:r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years' imprisonment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and </a:t>
            </a:r>
            <a:r>
              <a:rPr lang="en-US" sz="28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unlimited fines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Companies convicted of bribery or failing to have adequate controls to prevent it can face unlimited fines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Directors and senior officers of companies convicted of bribery or failing to prevent it can themselves be found guilty and punished accordingly</a:t>
            </a:r>
          </a:p>
        </p:txBody>
      </p:sp>
    </p:spTree>
    <p:extLst>
      <p:ext uri="{BB962C8B-B14F-4D97-AF65-F5344CB8AC3E}">
        <p14:creationId xmlns:p14="http://schemas.microsoft.com/office/powerpoint/2010/main" val="279679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it goes wrong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7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CF031A-BFB1-42DA-85DD-FEC52217C872}"/>
              </a:ext>
            </a:extLst>
          </p:cNvPr>
          <p:cNvSpPr txBox="1"/>
          <p:nvPr/>
        </p:nvSpPr>
        <p:spPr>
          <a:xfrm>
            <a:off x="1271588" y="2216258"/>
            <a:ext cx="3132379" cy="1195845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Rolls-Royce fined £671m for bribery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EAA1C0-5433-4865-966B-C4E4EA6DE0B0}"/>
              </a:ext>
            </a:extLst>
          </p:cNvPr>
          <p:cNvSpPr txBox="1"/>
          <p:nvPr/>
        </p:nvSpPr>
        <p:spPr>
          <a:xfrm>
            <a:off x="4588654" y="2216258"/>
            <a:ext cx="3272096" cy="1195845"/>
          </a:xfrm>
          <a:prstGeom prst="round2DiagRect">
            <a:avLst/>
          </a:prstGeom>
          <a:solidFill>
            <a:schemeClr val="accent3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Housing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manager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jailed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for 3½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years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for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taking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bribes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from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building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contractors</a:t>
            </a:r>
            <a:endParaRPr lang="fi-FI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C624BF-FCC1-4C8D-AC53-E6A1FC729C35}"/>
              </a:ext>
            </a:extLst>
          </p:cNvPr>
          <p:cNvSpPr txBox="1"/>
          <p:nvPr/>
        </p:nvSpPr>
        <p:spPr>
          <a:xfrm>
            <a:off x="8035260" y="2202622"/>
            <a:ext cx="2922044" cy="1209482"/>
          </a:xfrm>
          <a:prstGeom prst="round2DiagRect">
            <a:avLst/>
          </a:prstGeom>
          <a:solidFill>
            <a:schemeClr val="accent6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Goodyear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fined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$16m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failing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prevent</a:t>
            </a:r>
            <a:r>
              <a:rPr lang="de-DE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bribery</a:t>
            </a:r>
            <a:endParaRPr lang="de-D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38FBD-A8C5-451A-A7CE-7D16B59EF3FF}"/>
              </a:ext>
            </a:extLst>
          </p:cNvPr>
          <p:cNvSpPr txBox="1"/>
          <p:nvPr/>
        </p:nvSpPr>
        <p:spPr>
          <a:xfrm>
            <a:off x="3777076" y="3582385"/>
            <a:ext cx="2441020" cy="1098726"/>
          </a:xfrm>
          <a:prstGeom prst="round2DiagRect">
            <a:avLst/>
          </a:prstGeom>
          <a:solidFill>
            <a:schemeClr val="accent4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Petrobras faces $2.5bn fine for bribery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6341F9-24D2-4630-9311-FB6DEBD0E701}"/>
              </a:ext>
            </a:extLst>
          </p:cNvPr>
          <p:cNvSpPr txBox="1"/>
          <p:nvPr/>
        </p:nvSpPr>
        <p:spPr>
          <a:xfrm>
            <a:off x="6401882" y="3582385"/>
            <a:ext cx="2549900" cy="1098726"/>
          </a:xfrm>
          <a:prstGeom prst="round2DiagRect">
            <a:avLst/>
          </a:prstGeom>
          <a:solidFill>
            <a:schemeClr val="accent5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Glaxo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pays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$20m to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settle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bribery</a:t>
            </a:r>
            <a:r>
              <a:rPr lang="fi-FI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charges</a:t>
            </a:r>
            <a:endParaRPr lang="fi-FI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859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a breach or not?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8</a:t>
            </a:fld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E882C00-CFF2-49C3-84C4-4EBA6810BFDB}"/>
              </a:ext>
            </a:extLst>
          </p:cNvPr>
          <p:cNvSpPr txBox="1"/>
          <p:nvPr/>
        </p:nvSpPr>
        <p:spPr>
          <a:xfrm>
            <a:off x="1996111" y="2234945"/>
            <a:ext cx="2441020" cy="1488522"/>
          </a:xfrm>
          <a:prstGeom prst="wedgeRoundRectCallout">
            <a:avLst>
              <a:gd name="adj1" fmla="val -1037"/>
              <a:gd name="adj2" fmla="val 85573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Source Sans Pro Semibold" charset="0"/>
                <a:ea typeface="Source Sans Pro Semibold" charset="0"/>
                <a:cs typeface="Source Sans Pro Semibold" charset="0"/>
              </a:rPr>
              <a:t>I was offered tickets to the big game – I knew why but I didn’t refuse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3A188D-8AFE-4F16-9ABC-2A05D3FC5F77}"/>
              </a:ext>
            </a:extLst>
          </p:cNvPr>
          <p:cNvSpPr txBox="1"/>
          <p:nvPr/>
        </p:nvSpPr>
        <p:spPr>
          <a:xfrm>
            <a:off x="7840696" y="2234945"/>
            <a:ext cx="2698154" cy="1488522"/>
          </a:xfrm>
          <a:prstGeom prst="wedgeRoundRectCallout">
            <a:avLst>
              <a:gd name="adj1" fmla="val 1048"/>
              <a:gd name="adj2" fmla="val 87655"/>
              <a:gd name="adj3" fmla="val 16667"/>
            </a:avLst>
          </a:prstGeom>
          <a:solidFill>
            <a:schemeClr val="accent6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Source Sans Pro Semibold" charset="0"/>
                <a:ea typeface="Source Sans Pro Semibold" charset="0"/>
                <a:cs typeface="Source Sans Pro Semibold" charset="0"/>
              </a:rPr>
              <a:t>We met all the official’s travel costs, including those of her spouse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5E687B-86E9-4B54-9F76-4A4BB85ED813}"/>
              </a:ext>
            </a:extLst>
          </p:cNvPr>
          <p:cNvSpPr txBox="1"/>
          <p:nvPr/>
        </p:nvSpPr>
        <p:spPr>
          <a:xfrm>
            <a:off x="4804476" y="2234945"/>
            <a:ext cx="2650210" cy="1488522"/>
          </a:xfrm>
          <a:prstGeom prst="wedgeRoundRectCallout">
            <a:avLst>
              <a:gd name="adj1" fmla="val 645"/>
              <a:gd name="adj2" fmla="val 87047"/>
              <a:gd name="adj3" fmla="val 16667"/>
            </a:avLst>
          </a:prstGeom>
          <a:solidFill>
            <a:schemeClr val="accent3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Source Sans Pro Semibold" charset="0"/>
                <a:ea typeface="Source Sans Pro Semibold" charset="0"/>
                <a:cs typeface="Source Sans Pro Semibold" charset="0"/>
              </a:rPr>
              <a:t>In exchange for the contract, he sorted out a job for my son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79784B-0FD9-4478-81DB-DA560877A0CA}"/>
              </a:ext>
            </a:extLst>
          </p:cNvPr>
          <p:cNvSpPr txBox="1"/>
          <p:nvPr/>
        </p:nvSpPr>
        <p:spPr>
          <a:xfrm>
            <a:off x="2055045" y="4276488"/>
            <a:ext cx="22379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b="1" dirty="0">
                <a:latin typeface="Source Sans Pro" charset="0"/>
                <a:ea typeface="Source Sans Pro" charset="0"/>
                <a:cs typeface="Source Sans Pro" charset="0"/>
              </a:rPr>
              <a:t>    </a:t>
            </a:r>
            <a:r>
              <a:rPr lang="en-US" sz="2400" b="1" dirty="0">
                <a:solidFill>
                  <a:srgbClr val="00B050"/>
                </a:solidFill>
                <a:latin typeface="Source Sans Pro" charset="0"/>
                <a:ea typeface="Source Sans Pro" charset="0"/>
                <a:cs typeface="Source Sans Pro" charset="0"/>
              </a:rPr>
              <a:t>Breach </a:t>
            </a:r>
            <a:r>
              <a:rPr lang="en-GB" sz="2400" dirty="0">
                <a:solidFill>
                  <a:srgbClr val="00B050"/>
                </a:solidFill>
                <a:sym typeface="Wingdings"/>
              </a:rPr>
              <a:t></a:t>
            </a:r>
            <a:endParaRPr lang="en-US" sz="2400" dirty="0">
              <a:solidFill>
                <a:srgbClr val="00B050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latin typeface="Source Sans Pro Light" charset="0"/>
                <a:ea typeface="Source Sans Pro Light" charset="0"/>
                <a:cs typeface="Source Sans Pro Light" charset="0"/>
              </a:rPr>
              <a:t>No Breach</a:t>
            </a:r>
            <a:endParaRPr lang="en-US" sz="1600" dirty="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3B2969-D6D4-4C02-A34C-EBE4F23A9D6D}"/>
              </a:ext>
            </a:extLst>
          </p:cNvPr>
          <p:cNvSpPr txBox="1"/>
          <p:nvPr/>
        </p:nvSpPr>
        <p:spPr>
          <a:xfrm>
            <a:off x="5021450" y="4276488"/>
            <a:ext cx="22379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b="1" dirty="0">
                <a:latin typeface="Source Sans Pro" charset="0"/>
                <a:ea typeface="Source Sans Pro" charset="0"/>
                <a:cs typeface="Source Sans Pro" charset="0"/>
              </a:rPr>
              <a:t>    </a:t>
            </a:r>
            <a:r>
              <a:rPr lang="en-US" sz="2400" b="1" dirty="0">
                <a:solidFill>
                  <a:srgbClr val="00B050"/>
                </a:solidFill>
                <a:latin typeface="Source Sans Pro" charset="0"/>
                <a:ea typeface="Source Sans Pro" charset="0"/>
                <a:cs typeface="Source Sans Pro" charset="0"/>
              </a:rPr>
              <a:t>Breach </a:t>
            </a:r>
            <a:r>
              <a:rPr lang="en-GB" sz="2400" dirty="0">
                <a:solidFill>
                  <a:srgbClr val="00B050"/>
                </a:solidFill>
                <a:sym typeface="Wingdings"/>
              </a:rPr>
              <a:t></a:t>
            </a:r>
            <a:endParaRPr lang="en-US" sz="2400" dirty="0">
              <a:solidFill>
                <a:srgbClr val="00B050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latin typeface="Source Sans Pro Light" charset="0"/>
                <a:ea typeface="Source Sans Pro Light" charset="0"/>
                <a:cs typeface="Source Sans Pro Light" charset="0"/>
              </a:rPr>
              <a:t>No Breach</a:t>
            </a:r>
            <a:endParaRPr lang="en-US" sz="1600" dirty="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22CCE51-BEB7-403B-934D-B8E9CD4DFEC7}"/>
              </a:ext>
            </a:extLst>
          </p:cNvPr>
          <p:cNvSpPr txBox="1"/>
          <p:nvPr/>
        </p:nvSpPr>
        <p:spPr>
          <a:xfrm>
            <a:off x="8059117" y="4276488"/>
            <a:ext cx="22379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b="1" dirty="0">
                <a:latin typeface="Source Sans Pro" charset="0"/>
                <a:ea typeface="Source Sans Pro" charset="0"/>
                <a:cs typeface="Source Sans Pro" charset="0"/>
              </a:rPr>
              <a:t>   </a:t>
            </a:r>
            <a:r>
              <a:rPr lang="en-US" sz="2400" b="1" dirty="0">
                <a:solidFill>
                  <a:srgbClr val="00B050"/>
                </a:solidFill>
                <a:latin typeface="Source Sans Pro" charset="0"/>
                <a:ea typeface="Source Sans Pro" charset="0"/>
                <a:cs typeface="Source Sans Pro" charset="0"/>
              </a:rPr>
              <a:t> Breach </a:t>
            </a:r>
            <a:r>
              <a:rPr lang="en-GB" sz="2400" dirty="0">
                <a:solidFill>
                  <a:srgbClr val="00B050"/>
                </a:solidFill>
                <a:sym typeface="Wingdings"/>
              </a:rPr>
              <a:t></a:t>
            </a:r>
            <a:endParaRPr lang="en-US" sz="2400" dirty="0">
              <a:solidFill>
                <a:srgbClr val="00B050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latin typeface="Source Sans Pro Light" charset="0"/>
                <a:ea typeface="Source Sans Pro Light" charset="0"/>
                <a:cs typeface="Source Sans Pro Light" charset="0"/>
              </a:rPr>
              <a:t>No Breach</a:t>
            </a:r>
            <a:endParaRPr lang="en-US" sz="1600" dirty="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68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Gifts and hospitality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9</a:t>
            </a:fld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B2A09A-055B-44E0-A228-7E3440E04C27}"/>
              </a:ext>
            </a:extLst>
          </p:cNvPr>
          <p:cNvSpPr/>
          <p:nvPr/>
        </p:nvSpPr>
        <p:spPr>
          <a:xfrm>
            <a:off x="838201" y="1088405"/>
            <a:ext cx="10515599" cy="5144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Acceptable: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Bona fide hospitality and promotional expenditure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panose="05000000000000000000" pitchFamily="2" charset="2"/>
              <a:buChar char="ü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improve our company image, present products or services, establish cordial relations with clients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 acceptable:</a:t>
            </a:r>
          </a:p>
          <a:p>
            <a:pPr marL="442913" indent="-442913">
              <a:lnSpc>
                <a:spcPct val="150000"/>
              </a:lnSpc>
              <a:spcAft>
                <a:spcPts val="1200"/>
              </a:spcAft>
              <a:buClr>
                <a:srgbClr val="FF0000"/>
              </a:buClr>
              <a:buSzPct val="107000"/>
              <a:buFont typeface=".AppleSystemUIFont" charset="-120"/>
              <a:buChar char="×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gift, hospitality or expense that seeks to influence the recipient into performing their function improperly</a:t>
            </a:r>
          </a:p>
        </p:txBody>
      </p:sp>
    </p:spTree>
    <p:extLst>
      <p:ext uri="{BB962C8B-B14F-4D97-AF65-F5344CB8AC3E}">
        <p14:creationId xmlns:p14="http://schemas.microsoft.com/office/powerpoint/2010/main" val="3399413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Key criteria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10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246E2-5BA8-4E16-8DAF-D3110F25DC6D}"/>
              </a:ext>
            </a:extLst>
          </p:cNvPr>
          <p:cNvSpPr txBox="1"/>
          <p:nvPr/>
        </p:nvSpPr>
        <p:spPr>
          <a:xfrm>
            <a:off x="1101740" y="1603258"/>
            <a:ext cx="9988519" cy="4011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Arial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it </a:t>
            </a: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legitimate?</a:t>
            </a: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Arial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it </a:t>
            </a: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proportionate?</a:t>
            </a: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Arial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Is it </a:t>
            </a: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transparent?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US" sz="2800" b="1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US" sz="36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Timing and context are key!</a:t>
            </a:r>
          </a:p>
        </p:txBody>
      </p:sp>
    </p:spTree>
    <p:extLst>
      <p:ext uri="{BB962C8B-B14F-4D97-AF65-F5344CB8AC3E}">
        <p14:creationId xmlns:p14="http://schemas.microsoft.com/office/powerpoint/2010/main" val="2256044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You make the call: Is it True or False?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11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BF7665-1A07-46C1-B11B-7044CAF28383}"/>
              </a:ext>
            </a:extLst>
          </p:cNvPr>
          <p:cNvSpPr txBox="1"/>
          <p:nvPr/>
        </p:nvSpPr>
        <p:spPr>
          <a:xfrm>
            <a:off x="1996111" y="2234945"/>
            <a:ext cx="2441020" cy="1488522"/>
          </a:xfrm>
          <a:prstGeom prst="wedgeRoundRectCallout">
            <a:avLst>
              <a:gd name="adj1" fmla="val -1037"/>
              <a:gd name="adj2" fmla="val 85573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Source Sans Pro Semibold" charset="0"/>
                <a:ea typeface="Source Sans Pro Semibold" charset="0"/>
                <a:cs typeface="Source Sans Pro Semibold" charset="0"/>
              </a:rPr>
              <a:t>Timing is everything – we must be extra careful if a contract is up for renewal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E09A61-71BB-4AA6-AC70-F2FCE851D3EE}"/>
              </a:ext>
            </a:extLst>
          </p:cNvPr>
          <p:cNvSpPr txBox="1"/>
          <p:nvPr/>
        </p:nvSpPr>
        <p:spPr>
          <a:xfrm>
            <a:off x="7840696" y="2234945"/>
            <a:ext cx="2698154" cy="1488522"/>
          </a:xfrm>
          <a:prstGeom prst="wedgeRoundRectCallout">
            <a:avLst>
              <a:gd name="adj1" fmla="val 1048"/>
              <a:gd name="adj2" fmla="val 87655"/>
              <a:gd name="adj3" fmla="val 16667"/>
            </a:avLst>
          </a:prstGeom>
          <a:solidFill>
            <a:schemeClr val="accent6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Source Sans Pro Semibold" charset="0"/>
                <a:ea typeface="Source Sans Pro Semibold" charset="0"/>
                <a:cs typeface="Source Sans Pro Semibold" charset="0"/>
              </a:rPr>
              <a:t>It’s OK to offer routine hospitality to clients provided it’s nothing lavish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94FF16-E29E-48D4-A24E-85DF8AB812C8}"/>
              </a:ext>
            </a:extLst>
          </p:cNvPr>
          <p:cNvSpPr txBox="1"/>
          <p:nvPr/>
        </p:nvSpPr>
        <p:spPr>
          <a:xfrm>
            <a:off x="4804476" y="2234945"/>
            <a:ext cx="2650210" cy="1488522"/>
          </a:xfrm>
          <a:prstGeom prst="wedgeRoundRectCallout">
            <a:avLst>
              <a:gd name="adj1" fmla="val 645"/>
              <a:gd name="adj2" fmla="val 87047"/>
              <a:gd name="adj3" fmla="val 16667"/>
            </a:avLst>
          </a:prstGeom>
          <a:solidFill>
            <a:schemeClr val="accent3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latin typeface="Source Sans Pro Semibold" charset="0"/>
                <a:ea typeface="Source Sans Pro Semibold" charset="0"/>
                <a:cs typeface="Source Sans Pro Semibold" charset="0"/>
              </a:rPr>
              <a:t>If a supplier offers generous hospitality, it’s courteous to accept – it’s not illegal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1BDAE8-D158-463E-8174-2AC313FF64F5}"/>
              </a:ext>
            </a:extLst>
          </p:cNvPr>
          <p:cNvSpPr txBox="1"/>
          <p:nvPr/>
        </p:nvSpPr>
        <p:spPr>
          <a:xfrm>
            <a:off x="2055045" y="4276488"/>
            <a:ext cx="22379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b="1" dirty="0">
                <a:latin typeface="Source Sans Pro" charset="0"/>
                <a:ea typeface="Source Sans Pro" charset="0"/>
                <a:cs typeface="Source Sans Pro" charset="0"/>
              </a:rPr>
              <a:t>     </a:t>
            </a:r>
            <a:r>
              <a:rPr lang="en-US" sz="2400" b="1" dirty="0">
                <a:solidFill>
                  <a:srgbClr val="00B050"/>
                </a:solidFill>
                <a:latin typeface="Source Sans Pro" charset="0"/>
                <a:ea typeface="Source Sans Pro" charset="0"/>
                <a:cs typeface="Source Sans Pro" charset="0"/>
              </a:rPr>
              <a:t>True </a:t>
            </a:r>
            <a:r>
              <a:rPr lang="en-GB" sz="2400" dirty="0">
                <a:solidFill>
                  <a:srgbClr val="00B050"/>
                </a:solidFill>
                <a:sym typeface="Wingdings"/>
              </a:rPr>
              <a:t></a:t>
            </a:r>
            <a:endParaRPr lang="en-US" sz="2400" dirty="0">
              <a:solidFill>
                <a:srgbClr val="00B050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latin typeface="Source Sans Pro Light" charset="0"/>
                <a:ea typeface="Source Sans Pro Light" charset="0"/>
                <a:cs typeface="Source Sans Pro Light" charset="0"/>
              </a:rPr>
              <a:t>False</a:t>
            </a:r>
            <a:endParaRPr lang="en-US" sz="1600" dirty="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F724B9-AE51-4CC1-A103-4D053CA7BEAD}"/>
              </a:ext>
            </a:extLst>
          </p:cNvPr>
          <p:cNvSpPr txBox="1"/>
          <p:nvPr/>
        </p:nvSpPr>
        <p:spPr>
          <a:xfrm>
            <a:off x="5021450" y="4276488"/>
            <a:ext cx="22379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latin typeface="Source Sans Pro Light" charset="0"/>
                <a:ea typeface="Source Sans Pro Light" charset="0"/>
                <a:cs typeface="Source Sans Pro Light" charset="0"/>
              </a:rPr>
              <a:t>True</a:t>
            </a:r>
            <a:endParaRPr lang="en-US" sz="1600" dirty="0">
              <a:latin typeface="Source Sans Pro Light" charset="0"/>
              <a:ea typeface="Source Sans Pro Light" charset="0"/>
              <a:cs typeface="Source Sans Pro Light" charset="0"/>
            </a:endParaRPr>
          </a:p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b="1" dirty="0">
                <a:latin typeface="Source Sans Pro" charset="0"/>
                <a:ea typeface="Source Sans Pro" charset="0"/>
                <a:cs typeface="Source Sans Pro" charset="0"/>
              </a:rPr>
              <a:t>     </a:t>
            </a:r>
            <a:r>
              <a:rPr lang="en-US" sz="2400" b="1" dirty="0">
                <a:solidFill>
                  <a:srgbClr val="00B050"/>
                </a:solidFill>
                <a:latin typeface="Source Sans Pro" charset="0"/>
                <a:ea typeface="Source Sans Pro" charset="0"/>
                <a:cs typeface="Source Sans Pro" charset="0"/>
              </a:rPr>
              <a:t>False </a:t>
            </a:r>
            <a:r>
              <a:rPr lang="en-GB" sz="2400" dirty="0">
                <a:solidFill>
                  <a:srgbClr val="00B050"/>
                </a:solidFill>
                <a:sym typeface="Wingdings"/>
              </a:rPr>
              <a:t></a:t>
            </a:r>
            <a:endParaRPr lang="en-US" sz="2400" dirty="0">
              <a:solidFill>
                <a:srgbClr val="00B050"/>
              </a:solidFill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B3580A5-F888-47E1-A02D-E3833902870E}"/>
              </a:ext>
            </a:extLst>
          </p:cNvPr>
          <p:cNvSpPr txBox="1"/>
          <p:nvPr/>
        </p:nvSpPr>
        <p:spPr>
          <a:xfrm>
            <a:off x="8059117" y="4276488"/>
            <a:ext cx="2237985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b="1" dirty="0">
                <a:latin typeface="Source Sans Pro" charset="0"/>
                <a:ea typeface="Source Sans Pro" charset="0"/>
                <a:cs typeface="Source Sans Pro" charset="0"/>
              </a:rPr>
              <a:t>    </a:t>
            </a:r>
            <a:r>
              <a:rPr lang="en-US" sz="2400" b="1" dirty="0">
                <a:solidFill>
                  <a:srgbClr val="00B050"/>
                </a:solidFill>
                <a:latin typeface="Source Sans Pro" charset="0"/>
                <a:ea typeface="Source Sans Pro" charset="0"/>
                <a:cs typeface="Source Sans Pro" charset="0"/>
              </a:rPr>
              <a:t>True </a:t>
            </a:r>
            <a:r>
              <a:rPr lang="en-GB" sz="2400" dirty="0">
                <a:solidFill>
                  <a:srgbClr val="00B050"/>
                </a:solidFill>
                <a:sym typeface="Wingdings"/>
              </a:rPr>
              <a:t></a:t>
            </a:r>
            <a:endParaRPr lang="en-US" sz="2400" dirty="0">
              <a:solidFill>
                <a:srgbClr val="00B050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ctr"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latin typeface="Source Sans Pro Light" charset="0"/>
                <a:ea typeface="Source Sans Pro Light" charset="0"/>
                <a:cs typeface="Source Sans Pro Light" charset="0"/>
              </a:rPr>
              <a:t>False</a:t>
            </a:r>
            <a:endParaRPr lang="en-US" sz="1600" dirty="0"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737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Opinion: What do you think?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12</a:t>
            </a:fld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6B8A7A-4D65-4F43-8D52-B6E8D4F52218}"/>
              </a:ext>
            </a:extLst>
          </p:cNvPr>
          <p:cNvSpPr txBox="1"/>
          <p:nvPr/>
        </p:nvSpPr>
        <p:spPr>
          <a:xfrm>
            <a:off x="1996111" y="2234944"/>
            <a:ext cx="3211320" cy="1934099"/>
          </a:xfrm>
          <a:prstGeom prst="wedgeRoundRectCallout">
            <a:avLst>
              <a:gd name="adj1" fmla="val -1037"/>
              <a:gd name="adj2" fmla="val 85573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Gift-giving can be symbolic in some cultures. If we decline, we risk causing real offence.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0C1DB3B-3362-415A-AEF3-A1338BC56B07}"/>
              </a:ext>
            </a:extLst>
          </p:cNvPr>
          <p:cNvSpPr txBox="1"/>
          <p:nvPr/>
        </p:nvSpPr>
        <p:spPr>
          <a:xfrm>
            <a:off x="5982346" y="2544910"/>
            <a:ext cx="3642104" cy="2213069"/>
          </a:xfrm>
          <a:prstGeom prst="wedgeRoundRectCallout">
            <a:avLst>
              <a:gd name="adj1" fmla="val 1048"/>
              <a:gd name="adj2" fmla="val 87655"/>
              <a:gd name="adj3" fmla="val 16667"/>
            </a:avLst>
          </a:prstGeom>
          <a:solidFill>
            <a:schemeClr val="accent6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There’s no problem offering token gifts. And, where gifts are accepted for reasons of etiquette, they can be declared and given to charity.</a:t>
            </a:r>
          </a:p>
        </p:txBody>
      </p:sp>
    </p:spTree>
    <p:extLst>
      <p:ext uri="{BB962C8B-B14F-4D97-AF65-F5344CB8AC3E}">
        <p14:creationId xmlns:p14="http://schemas.microsoft.com/office/powerpoint/2010/main" val="3912290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Donations and sponsorship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13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9B68A8-4D6E-4589-B8A5-654C5DD07E2A}"/>
              </a:ext>
            </a:extLst>
          </p:cNvPr>
          <p:cNvSpPr txBox="1"/>
          <p:nvPr/>
        </p:nvSpPr>
        <p:spPr>
          <a:xfrm>
            <a:off x="1101740" y="1481712"/>
            <a:ext cx="9988519" cy="3051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Good causes = corporate social responsibility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RISKY – must not be used as bribes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Follow our policy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Don’t sponsor activities involving foreign public officials</a:t>
            </a:r>
          </a:p>
        </p:txBody>
      </p:sp>
    </p:spTree>
    <p:extLst>
      <p:ext uri="{BB962C8B-B14F-4D97-AF65-F5344CB8AC3E}">
        <p14:creationId xmlns:p14="http://schemas.microsoft.com/office/powerpoint/2010/main" val="768438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Opinion: What do you think?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14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BE4609-4D80-4C76-91F8-F1CAC4ED1890}"/>
              </a:ext>
            </a:extLst>
          </p:cNvPr>
          <p:cNvSpPr txBox="1"/>
          <p:nvPr/>
        </p:nvSpPr>
        <p:spPr>
          <a:xfrm>
            <a:off x="6096000" y="2000874"/>
            <a:ext cx="2970508" cy="1934099"/>
          </a:xfrm>
          <a:prstGeom prst="wedgeRoundRectCallout">
            <a:avLst>
              <a:gd name="adj1" fmla="val -35784"/>
              <a:gd name="adj2" fmla="val 80765"/>
              <a:gd name="adj3" fmla="val 16667"/>
            </a:avLst>
          </a:prstGeom>
          <a:solidFill>
            <a:schemeClr val="accent6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client asked us to sponsor her son’s sports team. Surely that’s allowed?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A46C45-AF37-46A5-AF5A-5BF117F79108}"/>
              </a:ext>
            </a:extLst>
          </p:cNvPr>
          <p:cNvSpPr txBox="1"/>
          <p:nvPr/>
        </p:nvSpPr>
        <p:spPr>
          <a:xfrm>
            <a:off x="2393909" y="2419327"/>
            <a:ext cx="3037667" cy="2213069"/>
          </a:xfrm>
          <a:prstGeom prst="wedgeRoundRectCallout">
            <a:avLst>
              <a:gd name="adj1" fmla="val -1503"/>
              <a:gd name="adj2" fmla="val 76450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were asked to make a donation to a humanitarian charity run by a government official’s spouse. That’s ok, isn’t it?</a:t>
            </a:r>
          </a:p>
        </p:txBody>
      </p:sp>
    </p:spTree>
    <p:extLst>
      <p:ext uri="{BB962C8B-B14F-4D97-AF65-F5344CB8AC3E}">
        <p14:creationId xmlns:p14="http://schemas.microsoft.com/office/powerpoint/2010/main" val="3788761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Third Parties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15</a:t>
            </a:fld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969307-E7D2-4B48-9F31-4A898D4648B6}"/>
              </a:ext>
            </a:extLst>
          </p:cNvPr>
          <p:cNvSpPr txBox="1"/>
          <p:nvPr/>
        </p:nvSpPr>
        <p:spPr>
          <a:xfrm>
            <a:off x="1101740" y="1163058"/>
            <a:ext cx="102520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Arial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Anti-bribery laws apply to agents, intermediaries, consultants and associates too</a:t>
            </a:r>
          </a:p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Arial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Ignorance is no excuse – we can’t outsource our responsibility</a:t>
            </a:r>
          </a:p>
          <a:p>
            <a:pPr marL="285750" indent="-285750">
              <a:spcAft>
                <a:spcPts val="1200"/>
              </a:spcAft>
              <a:buClr>
                <a:schemeClr val="accent1"/>
              </a:buClr>
              <a:buFont typeface="Arial" charset="0"/>
              <a:buChar char="•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Implement adequate systems and controls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26D97F-7A6E-4602-9CF5-D0F47CF67C66}"/>
              </a:ext>
            </a:extLst>
          </p:cNvPr>
          <p:cNvSpPr txBox="1"/>
          <p:nvPr/>
        </p:nvSpPr>
        <p:spPr>
          <a:xfrm>
            <a:off x="5883484" y="3633061"/>
            <a:ext cx="3750590" cy="1609527"/>
          </a:xfrm>
          <a:prstGeom prst="wedgeRoundRectCallout">
            <a:avLst>
              <a:gd name="adj1" fmla="val 48894"/>
              <a:gd name="adj2" fmla="val 83053"/>
              <a:gd name="adj3" fmla="val 16667"/>
            </a:avLst>
          </a:prstGeom>
          <a:solidFill>
            <a:schemeClr val="accent6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 our agent’s invoices were higher than expected? How were we to know he was concealing bribes in this way?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847135-F25A-4697-8CBF-C037586799D1}"/>
              </a:ext>
            </a:extLst>
          </p:cNvPr>
          <p:cNvSpPr txBox="1"/>
          <p:nvPr/>
        </p:nvSpPr>
        <p:spPr>
          <a:xfrm>
            <a:off x="2363471" y="3633061"/>
            <a:ext cx="3037887" cy="1609527"/>
          </a:xfrm>
          <a:prstGeom prst="wedgeRoundRectCallout">
            <a:avLst>
              <a:gd name="adj1" fmla="val -49215"/>
              <a:gd name="adj2" fmla="val 80762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 has to be some trust - we can’t watch over agents 24/7</a:t>
            </a:r>
          </a:p>
        </p:txBody>
      </p:sp>
    </p:spTree>
    <p:extLst>
      <p:ext uri="{BB962C8B-B14F-4D97-AF65-F5344CB8AC3E}">
        <p14:creationId xmlns:p14="http://schemas.microsoft.com/office/powerpoint/2010/main" val="4050267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is an associa</a:t>
            </a:r>
            <a:r>
              <a:rPr lang="en-GB" spc="-150" dirty="0">
                <a:solidFill>
                  <a:srgbClr val="2C68B1"/>
                </a:solidFill>
              </a:rPr>
              <a:t>te?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16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791309-C747-4F37-AA07-BB184380D774}"/>
              </a:ext>
            </a:extLst>
          </p:cNvPr>
          <p:cNvSpPr txBox="1"/>
          <p:nvPr/>
        </p:nvSpPr>
        <p:spPr>
          <a:xfrm>
            <a:off x="917160" y="2184157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One of our employees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7FDF41-6EAD-4F01-B589-ECE0ED4884C7}"/>
              </a:ext>
            </a:extLst>
          </p:cNvPr>
          <p:cNvSpPr txBox="1"/>
          <p:nvPr/>
        </p:nvSpPr>
        <p:spPr>
          <a:xfrm>
            <a:off x="4635078" y="2175380"/>
            <a:ext cx="3227629" cy="1257219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temporary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employee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someone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on a </a:t>
            </a:r>
            <a:b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short-term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contract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450DE9-2C9F-4795-8F68-30F11D6EE83D}"/>
              </a:ext>
            </a:extLst>
          </p:cNvPr>
          <p:cNvSpPr txBox="1"/>
          <p:nvPr/>
        </p:nvSpPr>
        <p:spPr>
          <a:xfrm>
            <a:off x="8189175" y="2180602"/>
            <a:ext cx="3291193" cy="1257219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company that’s sold us goods, </a:t>
            </a:r>
          </a:p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no ongoing service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FA1177-8B17-44DD-9E88-1AEBFACDB857}"/>
              </a:ext>
            </a:extLst>
          </p:cNvPr>
          <p:cNvSpPr txBox="1"/>
          <p:nvPr/>
        </p:nvSpPr>
        <p:spPr>
          <a:xfrm>
            <a:off x="917160" y="3608102"/>
            <a:ext cx="3392421" cy="138814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offshore subsidiary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63EA67-2350-4727-8B50-6712B3BEE336}"/>
              </a:ext>
            </a:extLst>
          </p:cNvPr>
          <p:cNvSpPr txBox="1"/>
          <p:nvPr/>
        </p:nvSpPr>
        <p:spPr>
          <a:xfrm>
            <a:off x="4617174" y="3608101"/>
            <a:ext cx="3265247" cy="1393179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industry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body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which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we’re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member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89218C1-2EAF-46E1-AB96-B2A59B9BC85A}"/>
              </a:ext>
            </a:extLst>
          </p:cNvPr>
          <p:cNvSpPr txBox="1"/>
          <p:nvPr/>
        </p:nvSpPr>
        <p:spPr>
          <a:xfrm>
            <a:off x="8189175" y="3612680"/>
            <a:ext cx="3265247" cy="133456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de-DE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contractor</a:t>
            </a: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engaged</a:t>
            </a: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de-DE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by</a:t>
            </a: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lang="de-DE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colleague</a:t>
            </a: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D0FED2B-BAE1-407B-AB71-4D34975B8952}"/>
              </a:ext>
            </a:extLst>
          </p:cNvPr>
          <p:cNvGrpSpPr/>
          <p:nvPr/>
        </p:nvGrpSpPr>
        <p:grpSpPr>
          <a:xfrm>
            <a:off x="3626947" y="2936809"/>
            <a:ext cx="770650" cy="432153"/>
            <a:chOff x="3667529" y="2941678"/>
            <a:chExt cx="770650" cy="432153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CA00B126-BF92-48B0-AD7B-CC86CEA578CE}"/>
                </a:ext>
              </a:extLst>
            </p:cNvPr>
            <p:cNvSpPr/>
            <p:nvPr/>
          </p:nvSpPr>
          <p:spPr>
            <a:xfrm>
              <a:off x="3842470" y="2941678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2BE79AAC-87B7-4E6D-B105-1B3AEBD352DE}"/>
                </a:ext>
              </a:extLst>
            </p:cNvPr>
            <p:cNvSpPr txBox="1"/>
            <p:nvPr/>
          </p:nvSpPr>
          <p:spPr>
            <a:xfrm>
              <a:off x="3667529" y="3022817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0424E321-67BF-43F0-BA48-A6E5652D39F6}"/>
              </a:ext>
            </a:extLst>
          </p:cNvPr>
          <p:cNvGrpSpPr/>
          <p:nvPr/>
        </p:nvGrpSpPr>
        <p:grpSpPr>
          <a:xfrm>
            <a:off x="10860465" y="2960630"/>
            <a:ext cx="770650" cy="432153"/>
            <a:chOff x="10860465" y="2960630"/>
            <a:chExt cx="770650" cy="432153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1658B9DF-5CD5-4B1D-B9F1-B17CE8FFBC78}"/>
                </a:ext>
              </a:extLst>
            </p:cNvPr>
            <p:cNvSpPr/>
            <p:nvPr/>
          </p:nvSpPr>
          <p:spPr>
            <a:xfrm>
              <a:off x="11029714" y="2960630"/>
              <a:ext cx="432153" cy="43215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BE4EF3D-4F93-4D9B-BEB3-51E17FD90F8B}"/>
                </a:ext>
              </a:extLst>
            </p:cNvPr>
            <p:cNvSpPr txBox="1"/>
            <p:nvPr/>
          </p:nvSpPr>
          <p:spPr>
            <a:xfrm>
              <a:off x="10860465" y="3011413"/>
              <a:ext cx="770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C06794B-7DD4-4FE7-AFCB-FCA88A0DFD43}"/>
              </a:ext>
            </a:extLst>
          </p:cNvPr>
          <p:cNvGrpSpPr/>
          <p:nvPr/>
        </p:nvGrpSpPr>
        <p:grpSpPr>
          <a:xfrm>
            <a:off x="7232714" y="4527988"/>
            <a:ext cx="781096" cy="433721"/>
            <a:chOff x="7232714" y="4527988"/>
            <a:chExt cx="781096" cy="433721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A7E7A40-109B-4C41-9521-531291C91699}"/>
                </a:ext>
              </a:extLst>
            </p:cNvPr>
            <p:cNvSpPr/>
            <p:nvPr/>
          </p:nvSpPr>
          <p:spPr>
            <a:xfrm>
              <a:off x="7397881" y="4527988"/>
              <a:ext cx="438011" cy="43372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995A86F-6B6F-461C-8065-F38BDE653BA1}"/>
                </a:ext>
              </a:extLst>
            </p:cNvPr>
            <p:cNvSpPr txBox="1"/>
            <p:nvPr/>
          </p:nvSpPr>
          <p:spPr>
            <a:xfrm>
              <a:off x="7232714" y="4576568"/>
              <a:ext cx="78109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6D70689-70F2-40F2-A06F-95A5DC02B7C0}"/>
              </a:ext>
            </a:extLst>
          </p:cNvPr>
          <p:cNvGrpSpPr/>
          <p:nvPr/>
        </p:nvGrpSpPr>
        <p:grpSpPr>
          <a:xfrm>
            <a:off x="10798570" y="4452192"/>
            <a:ext cx="770650" cy="432153"/>
            <a:chOff x="10811520" y="4452192"/>
            <a:chExt cx="770650" cy="432153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5963DB7E-E3F1-45AB-8806-DB7B16ECEE38}"/>
                </a:ext>
              </a:extLst>
            </p:cNvPr>
            <p:cNvSpPr/>
            <p:nvPr/>
          </p:nvSpPr>
          <p:spPr>
            <a:xfrm>
              <a:off x="10958069" y="4452192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6C4B4AD-B5A1-4493-947D-8890B78A0BDF}"/>
                </a:ext>
              </a:extLst>
            </p:cNvPr>
            <p:cNvSpPr txBox="1"/>
            <p:nvPr/>
          </p:nvSpPr>
          <p:spPr>
            <a:xfrm>
              <a:off x="10811520" y="4510163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5C76826-4650-4748-909C-312F86A115CA}"/>
              </a:ext>
            </a:extLst>
          </p:cNvPr>
          <p:cNvGrpSpPr/>
          <p:nvPr/>
        </p:nvGrpSpPr>
        <p:grpSpPr>
          <a:xfrm>
            <a:off x="7174955" y="2924576"/>
            <a:ext cx="757025" cy="424513"/>
            <a:chOff x="7174955" y="2924576"/>
            <a:chExt cx="757025" cy="424513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DFC648B9-01C9-4E2B-8B21-467988ECC667}"/>
                </a:ext>
              </a:extLst>
            </p:cNvPr>
            <p:cNvSpPr/>
            <p:nvPr/>
          </p:nvSpPr>
          <p:spPr>
            <a:xfrm>
              <a:off x="7341212" y="2924576"/>
              <a:ext cx="424513" cy="42451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EBB7233-36E5-40DD-879E-91B0403B2C1A}"/>
                </a:ext>
              </a:extLst>
            </p:cNvPr>
            <p:cNvSpPr txBox="1"/>
            <p:nvPr/>
          </p:nvSpPr>
          <p:spPr>
            <a:xfrm>
              <a:off x="7174955" y="2994269"/>
              <a:ext cx="75702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4DF746F-4637-41EE-85A4-987BDC4C2F90}"/>
              </a:ext>
            </a:extLst>
          </p:cNvPr>
          <p:cNvGrpSpPr/>
          <p:nvPr/>
        </p:nvGrpSpPr>
        <p:grpSpPr>
          <a:xfrm>
            <a:off x="3645470" y="4518535"/>
            <a:ext cx="770650" cy="432153"/>
            <a:chOff x="3645470" y="4518535"/>
            <a:chExt cx="770650" cy="432153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AC9093CE-FF6D-4493-ABA6-A5A92F95BEE1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233FD8D-2CD8-4393-A48D-223527E6FE9B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252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Red flags and third parties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17</a:t>
            </a:fld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BBA3B0F-D09A-4AE5-AF23-93F77A0B145A}"/>
              </a:ext>
            </a:extLst>
          </p:cNvPr>
          <p:cNvSpPr txBox="1"/>
          <p:nvPr/>
        </p:nvSpPr>
        <p:spPr>
          <a:xfrm>
            <a:off x="2320233" y="2315630"/>
            <a:ext cx="2441020" cy="120066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Activities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702B708-3FC0-4BD7-BE78-1206BAFCF39D}"/>
              </a:ext>
            </a:extLst>
          </p:cNvPr>
          <p:cNvSpPr txBox="1"/>
          <p:nvPr/>
        </p:nvSpPr>
        <p:spPr>
          <a:xfrm>
            <a:off x="4936953" y="2315630"/>
            <a:ext cx="2318091" cy="120066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Credentials</a:t>
            </a:r>
            <a:endParaRPr lang="fi-FI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0A05D80-3613-4852-A136-F280A19F83DD}"/>
              </a:ext>
            </a:extLst>
          </p:cNvPr>
          <p:cNvSpPr txBox="1"/>
          <p:nvPr/>
        </p:nvSpPr>
        <p:spPr>
          <a:xfrm>
            <a:off x="7430746" y="2303126"/>
            <a:ext cx="2277109" cy="1214355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Payments</a:t>
            </a:r>
            <a:endParaRPr lang="de-DE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FA1EACE-8AFE-49D6-AD25-832D9FA1E9A5}"/>
              </a:ext>
            </a:extLst>
          </p:cNvPr>
          <p:cNvSpPr txBox="1"/>
          <p:nvPr/>
        </p:nvSpPr>
        <p:spPr>
          <a:xfrm>
            <a:off x="2320233" y="3695619"/>
            <a:ext cx="2441020" cy="1329459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76C06CA-8246-4D54-9923-9CC6859312DD}"/>
              </a:ext>
            </a:extLst>
          </p:cNvPr>
          <p:cNvSpPr txBox="1"/>
          <p:nvPr/>
        </p:nvSpPr>
        <p:spPr>
          <a:xfrm>
            <a:off x="4936954" y="3695619"/>
            <a:ext cx="2318091" cy="1329459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Territory</a:t>
            </a:r>
            <a:endParaRPr lang="fi-FI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7AFBE03-75E1-4190-853B-364E47D50A12}"/>
              </a:ext>
            </a:extLst>
          </p:cNvPr>
          <p:cNvSpPr txBox="1"/>
          <p:nvPr/>
        </p:nvSpPr>
        <p:spPr>
          <a:xfrm>
            <a:off x="7430746" y="3695619"/>
            <a:ext cx="2277109" cy="1329459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Co-operation</a:t>
            </a:r>
          </a:p>
        </p:txBody>
      </p:sp>
    </p:spTree>
    <p:extLst>
      <p:ext uri="{BB962C8B-B14F-4D97-AF65-F5344CB8AC3E}">
        <p14:creationId xmlns:p14="http://schemas.microsoft.com/office/powerpoint/2010/main" val="19734006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 make the call: Is it True or False?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18</a:t>
            </a:fld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4592EEC-0E8D-4B54-83E3-96FD8DDA5328}"/>
              </a:ext>
            </a:extLst>
          </p:cNvPr>
          <p:cNvSpPr txBox="1"/>
          <p:nvPr/>
        </p:nvSpPr>
        <p:spPr>
          <a:xfrm>
            <a:off x="5615237" y="1720840"/>
            <a:ext cx="55259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“We can’t be held responsible for what our agents or intermediaries do miles away from the UK”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sz="28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you think?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True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False </a:t>
            </a:r>
            <a:r>
              <a:rPr lang="en-GB" sz="28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sz="28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F2A518D-C0FD-415C-B708-F2F0F3028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87293"/>
            <a:ext cx="4220307" cy="506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475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Bribery and foreign public officials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19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FAB5B4-EC19-43F1-9424-AB6702ED9987}"/>
              </a:ext>
            </a:extLst>
          </p:cNvPr>
          <p:cNvSpPr txBox="1"/>
          <p:nvPr/>
        </p:nvSpPr>
        <p:spPr>
          <a:xfrm>
            <a:off x="838200" y="1485212"/>
            <a:ext cx="516957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Clr>
                <a:schemeClr val="accent1"/>
              </a:buClr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Criminal offence: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Offering, promising or giving a financial or other advantage to a foreign public official or another person at their request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With the intent to influence them; and</a:t>
            </a: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Obtain or return business or an advantage in the conduct of business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6693BA-FF68-4CA0-A2CB-A58378DCF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974" y="1136171"/>
            <a:ext cx="4888826" cy="522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540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F</a:t>
            </a:r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oreign public officials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20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6693BA-FF68-4CA0-A2CB-A58378DCF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974" y="1136171"/>
            <a:ext cx="4888826" cy="52201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FDC2761-379E-46DF-92DA-E16D34576608}"/>
              </a:ext>
            </a:extLst>
          </p:cNvPr>
          <p:cNvSpPr txBox="1"/>
          <p:nvPr/>
        </p:nvSpPr>
        <p:spPr>
          <a:xfrm>
            <a:off x="838200" y="1136171"/>
            <a:ext cx="52578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Clr>
                <a:schemeClr val="accent1"/>
              </a:buClr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According to the UK Bribery Act, a "foreign public official" is: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person who holds a legislative, administrative or judicial position in any country outside the UK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person who exercises a public function for or on behalf of a country outside the UK, or for any public agency or public enterprise of that country</a:t>
            </a:r>
          </a:p>
          <a:p>
            <a:pPr marL="342900" indent="-342900">
              <a:spcAft>
                <a:spcPts val="12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official or agent of a public international organisation</a:t>
            </a:r>
          </a:p>
        </p:txBody>
      </p:sp>
    </p:spTree>
    <p:extLst>
      <p:ext uri="{BB962C8B-B14F-4D97-AF65-F5344CB8AC3E}">
        <p14:creationId xmlns:p14="http://schemas.microsoft.com/office/powerpoint/2010/main" val="16434987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is a foreign public official</a:t>
            </a:r>
            <a:r>
              <a:rPr lang="en-GB" spc="-150" dirty="0">
                <a:solidFill>
                  <a:srgbClr val="2C68B1"/>
                </a:solidFill>
              </a:rPr>
              <a:t>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16345" y="6356350"/>
            <a:ext cx="4114800" cy="365125"/>
          </a:xfrm>
        </p:spPr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21</a:t>
            </a:fld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D9DE247-E889-4160-AAD4-32C7688FE6AA}"/>
              </a:ext>
            </a:extLst>
          </p:cNvPr>
          <p:cNvSpPr txBox="1"/>
          <p:nvPr/>
        </p:nvSpPr>
        <p:spPr>
          <a:xfrm>
            <a:off x="1002862" y="2089310"/>
            <a:ext cx="3309673" cy="1223085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judge in an Italian court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0666933-992C-44C1-BF14-3A207D47AFD3}"/>
              </a:ext>
            </a:extLst>
          </p:cNvPr>
          <p:cNvSpPr txBox="1"/>
          <p:nvPr/>
        </p:nvSpPr>
        <p:spPr>
          <a:xfrm>
            <a:off x="4583040" y="2122417"/>
            <a:ext cx="3142996" cy="122308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manager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at a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French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state-owned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entity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58B96E1-072D-4DC3-8763-5CD0C492673D}"/>
              </a:ext>
            </a:extLst>
          </p:cNvPr>
          <p:cNvSpPr txBox="1"/>
          <p:nvPr/>
        </p:nvSpPr>
        <p:spPr>
          <a:xfrm>
            <a:off x="7941173" y="2099482"/>
            <a:ext cx="3052622" cy="1223085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Hong Kong </a:t>
            </a:r>
          </a:p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customs official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BAB67EE-6BBA-496D-95CA-0E76A0E226E3}"/>
              </a:ext>
            </a:extLst>
          </p:cNvPr>
          <p:cNvSpPr txBox="1"/>
          <p:nvPr/>
        </p:nvSpPr>
        <p:spPr>
          <a:xfrm>
            <a:off x="1002863" y="3482677"/>
            <a:ext cx="3309672" cy="1354286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housing manager at a UK council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A5AAE10-695A-49C1-A18F-C524988C48DD}"/>
              </a:ext>
            </a:extLst>
          </p:cNvPr>
          <p:cNvSpPr txBox="1"/>
          <p:nvPr/>
        </p:nvSpPr>
        <p:spPr>
          <a:xfrm>
            <a:off x="4583040" y="3490471"/>
            <a:ext cx="3142996" cy="1330428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ambassador to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United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Nations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144ADD7-30E2-4F96-A32E-2D1A6BAD1BD1}"/>
              </a:ext>
            </a:extLst>
          </p:cNvPr>
          <p:cNvSpPr txBox="1"/>
          <p:nvPr/>
        </p:nvSpPr>
        <p:spPr>
          <a:xfrm>
            <a:off x="7941173" y="3510208"/>
            <a:ext cx="3052617" cy="1321454"/>
          </a:xfrm>
          <a:prstGeom prst="round2DiagRect">
            <a:avLst>
              <a:gd name="adj1" fmla="val 16667"/>
              <a:gd name="adj2" fmla="val 2870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Governor of the </a:t>
            </a:r>
          </a:p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Bank of England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2E7B6F-238D-4465-B164-F4C7AC5F13E6}"/>
              </a:ext>
            </a:extLst>
          </p:cNvPr>
          <p:cNvGrpSpPr/>
          <p:nvPr/>
        </p:nvGrpSpPr>
        <p:grpSpPr>
          <a:xfrm>
            <a:off x="3640419" y="4354969"/>
            <a:ext cx="751852" cy="421612"/>
            <a:chOff x="4178390" y="4307042"/>
            <a:chExt cx="609974" cy="342052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39D057BE-0C69-48C9-ACF0-6D94125FBD35}"/>
                </a:ext>
              </a:extLst>
            </p:cNvPr>
            <p:cNvSpPr/>
            <p:nvPr/>
          </p:nvSpPr>
          <p:spPr>
            <a:xfrm>
              <a:off x="4314613" y="4307042"/>
              <a:ext cx="342052" cy="34205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96BDCB11-3F57-4A3E-B6DB-3972FE7CD6F9}"/>
                </a:ext>
              </a:extLst>
            </p:cNvPr>
            <p:cNvSpPr txBox="1"/>
            <p:nvPr/>
          </p:nvSpPr>
          <p:spPr>
            <a:xfrm>
              <a:off x="4178390" y="4309878"/>
              <a:ext cx="6099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1A29FF34-669F-445A-9D9F-39699AB9BE64}"/>
              </a:ext>
            </a:extLst>
          </p:cNvPr>
          <p:cNvGrpSpPr/>
          <p:nvPr/>
        </p:nvGrpSpPr>
        <p:grpSpPr>
          <a:xfrm>
            <a:off x="7111234" y="2863155"/>
            <a:ext cx="751852" cy="451698"/>
            <a:chOff x="6894582" y="3037099"/>
            <a:chExt cx="609974" cy="366461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BF98900F-D1AC-4597-8E3D-EF9049619510}"/>
                </a:ext>
              </a:extLst>
            </p:cNvPr>
            <p:cNvSpPr/>
            <p:nvPr/>
          </p:nvSpPr>
          <p:spPr>
            <a:xfrm>
              <a:off x="7008627" y="3037099"/>
              <a:ext cx="342052" cy="342052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A82F16E-0BD5-43A7-8E7F-10DFE9D1817C}"/>
                </a:ext>
              </a:extLst>
            </p:cNvPr>
            <p:cNvSpPr txBox="1"/>
            <p:nvPr/>
          </p:nvSpPr>
          <p:spPr>
            <a:xfrm>
              <a:off x="6894582" y="3095783"/>
              <a:ext cx="6099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B227E35-D0EF-4016-A8DF-910FDBD244CB}"/>
              </a:ext>
            </a:extLst>
          </p:cNvPr>
          <p:cNvGrpSpPr/>
          <p:nvPr/>
        </p:nvGrpSpPr>
        <p:grpSpPr>
          <a:xfrm>
            <a:off x="7080736" y="4361581"/>
            <a:ext cx="738606" cy="414184"/>
            <a:chOff x="6863512" y="4306380"/>
            <a:chExt cx="609974" cy="342052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EE0C8E5E-ED01-4B79-AABC-540F6171C90B}"/>
                </a:ext>
              </a:extLst>
            </p:cNvPr>
            <p:cNvSpPr/>
            <p:nvPr/>
          </p:nvSpPr>
          <p:spPr>
            <a:xfrm>
              <a:off x="6999735" y="4306380"/>
              <a:ext cx="342052" cy="342052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D417EF3-46FF-481C-9143-53CD72DD8D90}"/>
                </a:ext>
              </a:extLst>
            </p:cNvPr>
            <p:cNvSpPr txBox="1"/>
            <p:nvPr/>
          </p:nvSpPr>
          <p:spPr>
            <a:xfrm>
              <a:off x="6863512" y="4331701"/>
              <a:ext cx="6099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6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2F4095C-8C9E-4F2B-9F60-FBCA85657E97}"/>
              </a:ext>
            </a:extLst>
          </p:cNvPr>
          <p:cNvGrpSpPr/>
          <p:nvPr/>
        </p:nvGrpSpPr>
        <p:grpSpPr>
          <a:xfrm>
            <a:off x="3662674" y="2831234"/>
            <a:ext cx="751852" cy="421612"/>
            <a:chOff x="4178390" y="3037099"/>
            <a:chExt cx="609974" cy="342052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C29BE85-CB78-47FB-AC57-1BB007C17855}"/>
                </a:ext>
              </a:extLst>
            </p:cNvPr>
            <p:cNvSpPr/>
            <p:nvPr/>
          </p:nvSpPr>
          <p:spPr>
            <a:xfrm>
              <a:off x="4314613" y="3037099"/>
              <a:ext cx="342052" cy="342052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D2189D10-B6C1-4C3C-9C11-F75A93572269}"/>
                </a:ext>
              </a:extLst>
            </p:cNvPr>
            <p:cNvSpPr txBox="1"/>
            <p:nvPr/>
          </p:nvSpPr>
          <p:spPr>
            <a:xfrm>
              <a:off x="4178390" y="3062420"/>
              <a:ext cx="6099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C04A36F-5A18-4CFB-8DE2-9EC68FFAFCF3}"/>
              </a:ext>
            </a:extLst>
          </p:cNvPr>
          <p:cNvGrpSpPr/>
          <p:nvPr/>
        </p:nvGrpSpPr>
        <p:grpSpPr>
          <a:xfrm>
            <a:off x="10335824" y="4341403"/>
            <a:ext cx="779797" cy="498055"/>
            <a:chOff x="9948033" y="4263085"/>
            <a:chExt cx="609974" cy="386009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D8251549-1AFE-42CB-A968-E478CEC08D86}"/>
                </a:ext>
              </a:extLst>
            </p:cNvPr>
            <p:cNvSpPr/>
            <p:nvPr/>
          </p:nvSpPr>
          <p:spPr>
            <a:xfrm>
              <a:off x="10069984" y="4263085"/>
              <a:ext cx="342052" cy="342052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9407101-B77D-484D-B425-77E00F2C3835}"/>
                </a:ext>
              </a:extLst>
            </p:cNvPr>
            <p:cNvSpPr txBox="1"/>
            <p:nvPr/>
          </p:nvSpPr>
          <p:spPr>
            <a:xfrm>
              <a:off x="9948033" y="4310540"/>
              <a:ext cx="6099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051B77B7-37DD-4ED2-B36D-01282B75E06E}"/>
              </a:ext>
            </a:extLst>
          </p:cNvPr>
          <p:cNvGrpSpPr/>
          <p:nvPr/>
        </p:nvGrpSpPr>
        <p:grpSpPr>
          <a:xfrm>
            <a:off x="10299135" y="2816619"/>
            <a:ext cx="803976" cy="450842"/>
            <a:chOff x="9515551" y="3037099"/>
            <a:chExt cx="609974" cy="342052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66C558A7-AB98-4518-8A9D-E58499F4DFC4}"/>
                </a:ext>
              </a:extLst>
            </p:cNvPr>
            <p:cNvSpPr/>
            <p:nvPr/>
          </p:nvSpPr>
          <p:spPr>
            <a:xfrm>
              <a:off x="9651774" y="3037099"/>
              <a:ext cx="342052" cy="342052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0404893-DA19-4F0A-9236-78E0E496250B}"/>
                </a:ext>
              </a:extLst>
            </p:cNvPr>
            <p:cNvSpPr txBox="1"/>
            <p:nvPr/>
          </p:nvSpPr>
          <p:spPr>
            <a:xfrm>
              <a:off x="9515551" y="3062420"/>
              <a:ext cx="6099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rgbClr val="00559A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rgbClr val="00559A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020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Facilitation Payments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22</a:t>
            </a:fld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D359CBD-6390-4D8E-A93F-2536CA45058B}"/>
              </a:ext>
            </a:extLst>
          </p:cNvPr>
          <p:cNvSpPr txBox="1"/>
          <p:nvPr/>
        </p:nvSpPr>
        <p:spPr>
          <a:xfrm>
            <a:off x="6092397" y="1980675"/>
            <a:ext cx="4935821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“…small unofficial payments (usually less than £100) made to secure or speed up the performance of a routine function to which you’re entitled anyway…”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400" b="1" i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Not to be confused with a legitimate </a:t>
            </a:r>
            <a:br>
              <a:rPr lang="en-US" sz="2400" b="1" i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400" b="1" i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fast-track service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E8888F-1B76-458C-B36C-9751CABCA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782" y="1288330"/>
            <a:ext cx="3818524" cy="4586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6217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Facilitation Payments: Exceptions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23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E6AE8A-7DB8-4D1C-AC8C-06CD8E9DC027}"/>
              </a:ext>
            </a:extLst>
          </p:cNvPr>
          <p:cNvSpPr txBox="1"/>
          <p:nvPr/>
        </p:nvSpPr>
        <p:spPr>
          <a:xfrm>
            <a:off x="1188178" y="2080727"/>
            <a:ext cx="9937021" cy="2743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Where you are under duress and there is a real risk to ‘life, limb or liberty’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 the payment and report it to your manager or Ethics/Compliance/Legal</a:t>
            </a:r>
          </a:p>
        </p:txBody>
      </p:sp>
    </p:spTree>
    <p:extLst>
      <p:ext uri="{BB962C8B-B14F-4D97-AF65-F5344CB8AC3E}">
        <p14:creationId xmlns:p14="http://schemas.microsoft.com/office/powerpoint/2010/main" val="3253038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Anti-bribery Policy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24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670D53-9662-46AB-945A-23795575C3EC}"/>
              </a:ext>
            </a:extLst>
          </p:cNvPr>
          <p:cNvSpPr txBox="1"/>
          <p:nvPr/>
        </p:nvSpPr>
        <p:spPr>
          <a:xfrm>
            <a:off x="1229743" y="1256931"/>
            <a:ext cx="9964730" cy="4344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Providing information and training – raising awareness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Implementing systems and controls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Insisting third parties and suppliers sign up to our anti-bribery code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8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Requiring everyone to read and implement our Anti-Bribery Policy</a:t>
            </a:r>
          </a:p>
        </p:txBody>
      </p:sp>
    </p:spTree>
    <p:extLst>
      <p:ext uri="{BB962C8B-B14F-4D97-AF65-F5344CB8AC3E}">
        <p14:creationId xmlns:p14="http://schemas.microsoft.com/office/powerpoint/2010/main" val="5607363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25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2148F5-DF5F-44EF-AA74-3D946DCC0480}"/>
              </a:ext>
            </a:extLst>
          </p:cNvPr>
          <p:cNvSpPr txBox="1"/>
          <p:nvPr/>
        </p:nvSpPr>
        <p:spPr>
          <a:xfrm>
            <a:off x="838200" y="1076607"/>
            <a:ext cx="10515600" cy="5064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 our Company's Anti-Bribery Policy – make sure you understand our rules and know what to do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Take particular care when offering or receiving gifts or hospitality – ensure they are declared in our Gifts Register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 vigilant and watch out for red flags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Conduct due diligence on all intermediaries and third parties before engagement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Report concerns or wrongdoing as soon as possible</a:t>
            </a:r>
          </a:p>
        </p:txBody>
      </p:sp>
    </p:spTree>
    <p:extLst>
      <p:ext uri="{BB962C8B-B14F-4D97-AF65-F5344CB8AC3E}">
        <p14:creationId xmlns:p14="http://schemas.microsoft.com/office/powerpoint/2010/main" val="11498872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Don’t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26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616789-4FBE-4838-BE90-CFEAD0F324AC}"/>
              </a:ext>
            </a:extLst>
          </p:cNvPr>
          <p:cNvSpPr txBox="1"/>
          <p:nvPr/>
        </p:nvSpPr>
        <p:spPr>
          <a:xfrm>
            <a:off x="900545" y="1247430"/>
            <a:ext cx="10515600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8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Offer any gift or hospitality which may be seen as an attempt to gain undue influence</a:t>
            </a:r>
          </a:p>
          <a:p>
            <a:pPr marL="342900" indent="-342900">
              <a:spcAft>
                <a:spcPts val="18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Offer any gifts or hospitality during a tender, contract renewal or to a foreign public official</a:t>
            </a:r>
          </a:p>
          <a:p>
            <a:pPr marL="342900" indent="-342900">
              <a:spcAft>
                <a:spcPts val="18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Accept gifts or hospitality which exceed our thresholds</a:t>
            </a:r>
          </a:p>
          <a:p>
            <a:pPr marL="342900" indent="-342900">
              <a:spcAft>
                <a:spcPts val="18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Use vouchers or discount coupons to circumvent the rules</a:t>
            </a:r>
          </a:p>
          <a:p>
            <a:pPr marL="342900" indent="-342900">
              <a:spcAft>
                <a:spcPts val="18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Make donations or sponsor events which may be perceived as hidden bribes</a:t>
            </a:r>
          </a:p>
          <a:p>
            <a:pPr marL="342900" indent="-342900">
              <a:spcAft>
                <a:spcPts val="18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Overlook red flags just to get the deal done</a:t>
            </a:r>
          </a:p>
        </p:txBody>
      </p:sp>
    </p:spTree>
    <p:extLst>
      <p:ext uri="{BB962C8B-B14F-4D97-AF65-F5344CB8AC3E}">
        <p14:creationId xmlns:p14="http://schemas.microsoft.com/office/powerpoint/2010/main" val="26039116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452681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Next steps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28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22B058-F39E-4EA2-91C6-D0DA66A36FE7}"/>
              </a:ext>
            </a:extLst>
          </p:cNvPr>
          <p:cNvSpPr txBox="1"/>
          <p:nvPr/>
        </p:nvSpPr>
        <p:spPr>
          <a:xfrm>
            <a:off x="838200" y="1632113"/>
            <a:ext cx="10515599" cy="1124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</a:pPr>
            <a:r>
              <a:rPr lang="en-US" sz="2400" b="1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 </a:t>
            </a:r>
            <a:r>
              <a:rPr lang="en-US" sz="2400" b="1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management@aheadmg.com</a:t>
            </a:r>
            <a:r>
              <a:rPr lang="en-US" sz="2400" b="1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if you need information,  guidance or you need to raise concerns.</a:t>
            </a:r>
          </a:p>
        </p:txBody>
      </p:sp>
    </p:spTree>
    <p:extLst>
      <p:ext uri="{BB962C8B-B14F-4D97-AF65-F5344CB8AC3E}">
        <p14:creationId xmlns:p14="http://schemas.microsoft.com/office/powerpoint/2010/main" val="33565528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Next steps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96006EE8-3A6F-4CB5-BC5E-E1EBF775982C}"/>
              </a:ext>
            </a:extLst>
          </p:cNvPr>
          <p:cNvSpPr/>
          <p:nvPr/>
        </p:nvSpPr>
        <p:spPr>
          <a:xfrm>
            <a:off x="304800" y="1447800"/>
            <a:ext cx="11582400" cy="1334988"/>
          </a:xfrm>
          <a:prstGeom prst="roundRect">
            <a:avLst>
              <a:gd name="adj" fmla="val 10000"/>
            </a:avLst>
          </a:prstGeom>
          <a:solidFill>
            <a:schemeClr val="bg2"/>
          </a:solid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E9A40F7-DA01-432D-81F5-D62A6A997755}"/>
              </a:ext>
            </a:extLst>
          </p:cNvPr>
          <p:cNvGrpSpPr/>
          <p:nvPr/>
        </p:nvGrpSpPr>
        <p:grpSpPr>
          <a:xfrm>
            <a:off x="1846711" y="1447800"/>
            <a:ext cx="10040488" cy="1334988"/>
            <a:chOff x="1156433" y="427"/>
            <a:chExt cx="7530366" cy="1001241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3F16088-D911-411D-85B0-704BB4DF6B7B}"/>
                </a:ext>
              </a:extLst>
            </p:cNvPr>
            <p:cNvSpPr/>
            <p:nvPr/>
          </p:nvSpPr>
          <p:spPr>
            <a:xfrm>
              <a:off x="1156433" y="427"/>
              <a:ext cx="7530366" cy="100124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8DB94B6-E496-4C0C-8F6A-641A58789AD4}"/>
                </a:ext>
              </a:extLst>
            </p:cNvPr>
            <p:cNvSpPr txBox="1"/>
            <p:nvPr/>
          </p:nvSpPr>
          <p:spPr>
            <a:xfrm>
              <a:off x="1156433" y="427"/>
              <a:ext cx="7530366" cy="1001241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Contact </a:t>
              </a:r>
              <a:r>
                <a:rPr lang="en-GB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management@aheadmg.com </a:t>
              </a: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if you need information or guidance</a:t>
              </a:r>
              <a:endParaRPr lang="en-US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B98C3BDA-4519-4CDF-8964-71B4D3AB0F81}"/>
              </a:ext>
            </a:extLst>
          </p:cNvPr>
          <p:cNvSpPr/>
          <p:nvPr/>
        </p:nvSpPr>
        <p:spPr>
          <a:xfrm>
            <a:off x="304800" y="3116536"/>
            <a:ext cx="11582400" cy="1334988"/>
          </a:xfrm>
          <a:prstGeom prst="roundRect">
            <a:avLst>
              <a:gd name="adj" fmla="val 10000"/>
            </a:avLst>
          </a:prstGeom>
          <a:solidFill>
            <a:schemeClr val="bg2"/>
          </a:solid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291B5A5-C973-4F5E-AF03-B04956D74DD2}"/>
              </a:ext>
            </a:extLst>
          </p:cNvPr>
          <p:cNvGrpSpPr/>
          <p:nvPr/>
        </p:nvGrpSpPr>
        <p:grpSpPr>
          <a:xfrm>
            <a:off x="1846711" y="3116536"/>
            <a:ext cx="10040488" cy="1334988"/>
            <a:chOff x="1156433" y="1251979"/>
            <a:chExt cx="7530366" cy="1001241"/>
          </a:xfrm>
          <a:solidFill>
            <a:srgbClr val="0070C0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913CC99-85D5-406E-8D5E-5DA9D5D2564B}"/>
                </a:ext>
              </a:extLst>
            </p:cNvPr>
            <p:cNvSpPr/>
            <p:nvPr/>
          </p:nvSpPr>
          <p:spPr>
            <a:xfrm>
              <a:off x="1156433" y="1251979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48730B8-07CD-4BE9-A857-39B99A0030DB}"/>
                </a:ext>
              </a:extLst>
            </p:cNvPr>
            <p:cNvSpPr txBox="1"/>
            <p:nvPr/>
          </p:nvSpPr>
          <p:spPr>
            <a:xfrm>
              <a:off x="1156433" y="1251979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Contact </a:t>
              </a:r>
              <a:r>
                <a:rPr lang="en-GB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management@aheadmg.com </a:t>
              </a: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if you need to raise concerns</a:t>
              </a:r>
              <a:endParaRPr lang="en-US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915E1DAD-C2A8-4D7C-B8EB-CB90D95EA3FF}"/>
              </a:ext>
            </a:extLst>
          </p:cNvPr>
          <p:cNvSpPr/>
          <p:nvPr/>
        </p:nvSpPr>
        <p:spPr>
          <a:xfrm>
            <a:off x="304800" y="4785270"/>
            <a:ext cx="11582400" cy="1334988"/>
          </a:xfrm>
          <a:prstGeom prst="roundRect">
            <a:avLst>
              <a:gd name="adj" fmla="val 10000"/>
            </a:avLst>
          </a:prstGeom>
          <a:solidFill>
            <a:schemeClr val="bg2"/>
          </a:solid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FE5130C-0920-4E17-BED4-45170CDFB2FD}"/>
              </a:ext>
            </a:extLst>
          </p:cNvPr>
          <p:cNvGrpSpPr/>
          <p:nvPr/>
        </p:nvGrpSpPr>
        <p:grpSpPr>
          <a:xfrm>
            <a:off x="1846711" y="4785270"/>
            <a:ext cx="10040488" cy="1334988"/>
            <a:chOff x="1156433" y="2503530"/>
            <a:chExt cx="7530366" cy="1001241"/>
          </a:xfrm>
          <a:solidFill>
            <a:srgbClr val="0070C0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F9F1AC4-89D9-4A13-A7A9-EAB6772B4A74}"/>
                </a:ext>
              </a:extLst>
            </p:cNvPr>
            <p:cNvSpPr/>
            <p:nvPr/>
          </p:nvSpPr>
          <p:spPr>
            <a:xfrm>
              <a:off x="1156433" y="2503530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F4AD8F5-EC5B-4F3F-A44F-D996D2A51FF0}"/>
                </a:ext>
              </a:extLst>
            </p:cNvPr>
            <p:cNvSpPr txBox="1"/>
            <p:nvPr/>
          </p:nvSpPr>
          <p:spPr>
            <a:xfrm>
              <a:off x="1156433" y="2503530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Access self-study courses </a:t>
              </a:r>
              <a:r>
                <a:rPr lang="en-GB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www.AheadMG.com/training </a:t>
              </a: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for further training</a:t>
              </a:r>
              <a:endParaRPr lang="en-US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4" name="Graphic 3" descr="Internet">
            <a:extLst>
              <a:ext uri="{FF2B5EF4-FFF2-40B4-BE49-F238E27FC236}">
                <a16:creationId xmlns:a16="http://schemas.microsoft.com/office/drawing/2014/main" id="{0C8F4B3C-4E79-4390-8B9E-D6B434103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749" y="1612697"/>
            <a:ext cx="914400" cy="914400"/>
          </a:xfrm>
          <a:prstGeom prst="rect">
            <a:avLst/>
          </a:prstGeom>
        </p:spPr>
      </p:pic>
      <p:pic>
        <p:nvPicPr>
          <p:cNvPr id="20" name="Graphic 19" descr="Internet">
            <a:extLst>
              <a:ext uri="{FF2B5EF4-FFF2-40B4-BE49-F238E27FC236}">
                <a16:creationId xmlns:a16="http://schemas.microsoft.com/office/drawing/2014/main" id="{D51B5E34-F86D-4F32-A078-BF0A202C1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6924" y="3326830"/>
            <a:ext cx="914400" cy="914400"/>
          </a:xfrm>
          <a:prstGeom prst="rect">
            <a:avLst/>
          </a:prstGeom>
        </p:spPr>
      </p:pic>
      <p:pic>
        <p:nvPicPr>
          <p:cNvPr id="18" name="Graphic 17" descr="Internet">
            <a:extLst>
              <a:ext uri="{FF2B5EF4-FFF2-40B4-BE49-F238E27FC236}">
                <a16:creationId xmlns:a16="http://schemas.microsoft.com/office/drawing/2014/main" id="{6FC31E02-F36C-440F-BFA4-1291CABA2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8884" y="4953000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4689</TotalTime>
  <Words>1400</Words>
  <Application>Microsoft Office PowerPoint</Application>
  <PresentationFormat>Widescreen</PresentationFormat>
  <Paragraphs>221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9" baseType="lpstr">
      <vt:lpstr>.AppleSystemUIFont</vt:lpstr>
      <vt:lpstr>Arial</vt:lpstr>
      <vt:lpstr>Calibri</vt:lpstr>
      <vt:lpstr>Calibri Light</vt:lpstr>
      <vt:lpstr>Source Sans Pro</vt:lpstr>
      <vt:lpstr>Source Sans Pro Light</vt:lpstr>
      <vt:lpstr>Source Sans Pro Semibold</vt:lpstr>
      <vt:lpstr>Tahoma</vt:lpstr>
      <vt:lpstr>Wingdings</vt:lpstr>
      <vt:lpstr>Office Theme</vt:lpstr>
      <vt:lpstr>Anti-bribery Training</vt:lpstr>
      <vt:lpstr>Learning Objectives</vt:lpstr>
      <vt:lpstr>What is Bribery</vt:lpstr>
      <vt:lpstr>The Law and Bribery</vt:lpstr>
      <vt:lpstr>4 Offences</vt:lpstr>
      <vt:lpstr>Penalties</vt:lpstr>
      <vt:lpstr>When it goes wrong</vt:lpstr>
      <vt:lpstr>You make the call: Is it a breach or not?</vt:lpstr>
      <vt:lpstr>Gifts and hospitality</vt:lpstr>
      <vt:lpstr>Key criteria</vt:lpstr>
      <vt:lpstr>You make the call: Is it True or False?</vt:lpstr>
      <vt:lpstr>Opinion: What do you think?</vt:lpstr>
      <vt:lpstr>Donations and sponsorship</vt:lpstr>
      <vt:lpstr>Opinion: What do you think?</vt:lpstr>
      <vt:lpstr>Third Parties</vt:lpstr>
      <vt:lpstr>Who is an associate?</vt:lpstr>
      <vt:lpstr>Red flags and third parties</vt:lpstr>
      <vt:lpstr>You make the call: Is it True or False?</vt:lpstr>
      <vt:lpstr>Bribery and foreign public officials</vt:lpstr>
      <vt:lpstr>Foreign public officials</vt:lpstr>
      <vt:lpstr>Who is a foreign public official?</vt:lpstr>
      <vt:lpstr>Facilitation Payments</vt:lpstr>
      <vt:lpstr>Facilitation Payments: Exceptions</vt:lpstr>
      <vt:lpstr>Our Anti-bribery Policy</vt:lpstr>
      <vt:lpstr>Do</vt:lpstr>
      <vt:lpstr>Don’t</vt:lpstr>
      <vt:lpstr>Any Questions?</vt:lpstr>
      <vt:lpstr>Next steps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Ewell</dc:creator>
  <cp:lastModifiedBy>Donna Chapman</cp:lastModifiedBy>
  <cp:revision>29</cp:revision>
  <dcterms:created xsi:type="dcterms:W3CDTF">2021-02-12T13:09:34Z</dcterms:created>
  <dcterms:modified xsi:type="dcterms:W3CDTF">2022-03-28T14:59:03Z</dcterms:modified>
</cp:coreProperties>
</file>